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6"/>
  </p:notesMasterIdLst>
  <p:sldIdLst>
    <p:sldId id="256" r:id="rId3"/>
    <p:sldId id="307" r:id="rId4"/>
    <p:sldId id="308" r:id="rId5"/>
    <p:sldId id="314" r:id="rId6"/>
    <p:sldId id="326" r:id="rId7"/>
    <p:sldId id="313" r:id="rId8"/>
    <p:sldId id="315" r:id="rId9"/>
    <p:sldId id="316" r:id="rId10"/>
    <p:sldId id="309" r:id="rId11"/>
    <p:sldId id="322" r:id="rId12"/>
    <p:sldId id="318" r:id="rId13"/>
    <p:sldId id="319" r:id="rId14"/>
    <p:sldId id="320" r:id="rId15"/>
    <p:sldId id="321" r:id="rId16"/>
    <p:sldId id="329" r:id="rId17"/>
    <p:sldId id="330" r:id="rId18"/>
    <p:sldId id="331" r:id="rId19"/>
    <p:sldId id="333" r:id="rId20"/>
    <p:sldId id="334" r:id="rId21"/>
    <p:sldId id="335" r:id="rId22"/>
    <p:sldId id="336" r:id="rId23"/>
    <p:sldId id="337" r:id="rId24"/>
    <p:sldId id="32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B7FF"/>
    <a:srgbClr val="A6A6A6"/>
    <a:srgbClr val="235888"/>
    <a:srgbClr val="7F7F7F"/>
    <a:srgbClr val="4D9CD7"/>
    <a:srgbClr val="5095D1"/>
    <a:srgbClr val="8D8787"/>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autoAdjust="0"/>
    <p:restoredTop sz="82780" autoAdjust="0"/>
  </p:normalViewPr>
  <p:slideViewPr>
    <p:cSldViewPr snapToGrid="0">
      <p:cViewPr varScale="1">
        <p:scale>
          <a:sx n="60" d="100"/>
          <a:sy n="60" d="100"/>
        </p:scale>
        <p:origin x="1020" y="6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003806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65467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632511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6904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0D637C-4196-456A-BE05-35CAEA30856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6822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1003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764398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3918904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4017007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2815615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999235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224674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1832625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3685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301516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4/26/2018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1946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4/26/2018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40316587"/>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4/26/2018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4/26/2018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heme" Target="../theme/theme2.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4/26/2018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71993" y="329644"/>
            <a:ext cx="9144000" cy="995195"/>
          </a:xfrm>
        </p:spPr>
        <p:txBody>
          <a:bodyPr/>
          <a:lstStyle/>
          <a:p>
            <a:r>
              <a:rPr lang="en-US" dirty="0"/>
              <a:t>Azure Container Service</a:t>
            </a:r>
          </a:p>
        </p:txBody>
      </p:sp>
      <p:sp>
        <p:nvSpPr>
          <p:cNvPr id="3" name="Subtitle 2"/>
          <p:cNvSpPr>
            <a:spLocks noGrp="1"/>
          </p:cNvSpPr>
          <p:nvPr>
            <p:ph type="subTitle" idx="1"/>
          </p:nvPr>
        </p:nvSpPr>
        <p:spPr>
          <a:xfrm>
            <a:off x="6979018" y="1531567"/>
            <a:ext cx="3403190" cy="802757"/>
          </a:xfrm>
        </p:spPr>
        <p:txBody>
          <a:bodyPr>
            <a:normAutofit/>
          </a:bodyPr>
          <a:lstStyle/>
          <a:p>
            <a:r>
              <a:rPr lang="en-US" sz="3600" dirty="0">
                <a:latin typeface="+mj-lt"/>
              </a:rPr>
              <a:t>Sunny Sharma</a:t>
            </a:r>
          </a:p>
        </p:txBody>
      </p:sp>
      <p:pic>
        <p:nvPicPr>
          <p:cNvPr id="4" name="Picture 3">
            <a:extLst>
              <a:ext uri="{FF2B5EF4-FFF2-40B4-BE49-F238E27FC236}">
                <a16:creationId xmlns:a16="http://schemas.microsoft.com/office/drawing/2014/main" id="{60467FAF-86C5-4706-937D-12BF3DDD5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7521" y="4367514"/>
            <a:ext cx="1327209" cy="2101413"/>
          </a:xfrm>
          <a:prstGeom prst="rect">
            <a:avLst/>
          </a:prstGeom>
        </p:spPr>
      </p:pic>
      <p:pic>
        <p:nvPicPr>
          <p:cNvPr id="2052" name="Picture 4" descr="Image result for azure container services aks png">
            <a:extLst>
              <a:ext uri="{FF2B5EF4-FFF2-40B4-BE49-F238E27FC236}">
                <a16:creationId xmlns:a16="http://schemas.microsoft.com/office/drawing/2014/main" id="{3B055D76-783C-4A7B-91CF-ECAE095AF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007" y="2151463"/>
            <a:ext cx="7617280" cy="366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a:t>
            </a:r>
          </a:p>
        </p:txBody>
      </p:sp>
      <p:sp>
        <p:nvSpPr>
          <p:cNvPr id="3" name="Content Placeholder 2"/>
          <p:cNvSpPr>
            <a:spLocks noGrp="1"/>
          </p:cNvSpPr>
          <p:nvPr>
            <p:ph idx="1"/>
          </p:nvPr>
        </p:nvSpPr>
        <p:spPr>
          <a:xfrm>
            <a:off x="838200" y="1825625"/>
            <a:ext cx="10515600" cy="4351338"/>
          </a:xfrm>
        </p:spPr>
        <p:txBody>
          <a:bodyPr/>
          <a:lstStyle/>
          <a:p>
            <a:r>
              <a:rPr lang="en-US" dirty="0"/>
              <a:t>Facilitates deployment and management of containers</a:t>
            </a:r>
          </a:p>
          <a:p>
            <a:r>
              <a:rPr lang="en-US" dirty="0"/>
              <a:t>Containers by design are intended to be deployed in large volumes with some applications using dozens to even thousands of containers</a:t>
            </a:r>
          </a:p>
          <a:p>
            <a:r>
              <a:rPr lang="en-US" dirty="0"/>
              <a:t>With this type of scale, automating container deployment and management with orchestration software becomes necessary</a:t>
            </a:r>
          </a:p>
          <a:p>
            <a:r>
              <a:rPr lang="en-US" dirty="0"/>
              <a:t>Azure Container service supports Kubernetes, DC/OS, and Docker Swarm</a:t>
            </a:r>
          </a:p>
        </p:txBody>
      </p:sp>
    </p:spTree>
    <p:extLst>
      <p:ext uri="{BB962C8B-B14F-4D97-AF65-F5344CB8AC3E}">
        <p14:creationId xmlns:p14="http://schemas.microsoft.com/office/powerpoint/2010/main" val="2994962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Clusters</a:t>
            </a:r>
          </a:p>
        </p:txBody>
      </p:sp>
      <p:sp>
        <p:nvSpPr>
          <p:cNvPr id="3" name="Content Placeholder 2"/>
          <p:cNvSpPr>
            <a:spLocks noGrp="1"/>
          </p:cNvSpPr>
          <p:nvPr>
            <p:ph idx="1"/>
          </p:nvPr>
        </p:nvSpPr>
        <p:spPr>
          <a:xfrm>
            <a:off x="838200" y="1825625"/>
            <a:ext cx="10515600" cy="2079292"/>
          </a:xfrm>
        </p:spPr>
        <p:txBody>
          <a:bodyPr>
            <a:normAutofit/>
          </a:bodyPr>
          <a:lstStyle/>
          <a:p>
            <a:r>
              <a:rPr lang="en-US" dirty="0"/>
              <a:t>Facilitate load balancing, scalability, and high availability</a:t>
            </a:r>
          </a:p>
          <a:p>
            <a:r>
              <a:rPr lang="en-US" dirty="0"/>
              <a:t>A cluster is composed of master nodes which control the orchestration, and agent nodes that host the containers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362" y="3425415"/>
            <a:ext cx="5629275" cy="2790825"/>
          </a:xfrm>
          <a:prstGeom prst="rect">
            <a:avLst/>
          </a:prstGeom>
        </p:spPr>
      </p:pic>
    </p:spTree>
    <p:extLst>
      <p:ext uri="{BB962C8B-B14F-4D97-AF65-F5344CB8AC3E}">
        <p14:creationId xmlns:p14="http://schemas.microsoft.com/office/powerpoint/2010/main" val="2431715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a:t>
            </a:r>
          </a:p>
        </p:txBody>
      </p:sp>
      <p:sp>
        <p:nvSpPr>
          <p:cNvPr id="3" name="Content Placeholder 2"/>
          <p:cNvSpPr>
            <a:spLocks noGrp="1"/>
          </p:cNvSpPr>
          <p:nvPr>
            <p:ph idx="1"/>
          </p:nvPr>
        </p:nvSpPr>
        <p:spPr>
          <a:xfrm>
            <a:off x="838200" y="1825625"/>
            <a:ext cx="10515600" cy="4351338"/>
          </a:xfrm>
        </p:spPr>
        <p:txBody>
          <a:bodyPr/>
          <a:lstStyle/>
          <a:p>
            <a:r>
              <a:rPr lang="en-US" dirty="0"/>
              <a:t>Open-source orchestration engine from Google</a:t>
            </a:r>
          </a:p>
          <a:p>
            <a:r>
              <a:rPr lang="en-US" dirty="0"/>
              <a:t>Provides a robust framework for container orchestration, yet remains lightweight and scalable</a:t>
            </a:r>
          </a:p>
          <a:p>
            <a:r>
              <a:rPr lang="en-US" dirty="0"/>
              <a:t>Supported by Azure Container Service and tightly integrated with ACS, allowing Kubernetes to modify deployments</a:t>
            </a:r>
          </a:p>
          <a:p>
            <a:endParaRPr lang="en-US" dirty="0"/>
          </a:p>
        </p:txBody>
      </p:sp>
      <p:pic>
        <p:nvPicPr>
          <p:cNvPr id="1026" name="Picture 2" descr="Image result for kubernet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7" y="4652963"/>
            <a:ext cx="621982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84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DC/OS</a:t>
            </a:r>
          </a:p>
        </p:txBody>
      </p:sp>
      <p:sp>
        <p:nvSpPr>
          <p:cNvPr id="3" name="Content Placeholder 2"/>
          <p:cNvSpPr>
            <a:spLocks noGrp="1"/>
          </p:cNvSpPr>
          <p:nvPr>
            <p:ph idx="1"/>
          </p:nvPr>
        </p:nvSpPr>
        <p:spPr>
          <a:xfrm>
            <a:off x="838200" y="1825625"/>
            <a:ext cx="10515600" cy="4351338"/>
          </a:xfrm>
        </p:spPr>
        <p:txBody>
          <a:bodyPr/>
          <a:lstStyle/>
          <a:p>
            <a:r>
              <a:rPr lang="en-US" dirty="0"/>
              <a:t>Datacenter Operating System built on Apache </a:t>
            </a:r>
            <a:r>
              <a:rPr lang="en-US" dirty="0" err="1"/>
              <a:t>Mesos</a:t>
            </a:r>
            <a:r>
              <a:rPr lang="en-US" dirty="0"/>
              <a:t> </a:t>
            </a:r>
          </a:p>
          <a:p>
            <a:r>
              <a:rPr lang="en-US" dirty="0"/>
              <a:t>Creates logical data centers and abstracts underlying hardware</a:t>
            </a:r>
          </a:p>
          <a:p>
            <a:r>
              <a:rPr lang="en-US" dirty="0"/>
              <a:t>Provides resources traditionally provided by infrastructure, including networking, DNS, and load balancing</a:t>
            </a:r>
          </a:p>
          <a:p>
            <a:r>
              <a:rPr lang="en-US" dirty="0"/>
              <a:t>Natively supported by Azure Container Service</a:t>
            </a:r>
          </a:p>
          <a:p>
            <a:endParaRPr lang="en-US" dirty="0"/>
          </a:p>
        </p:txBody>
      </p:sp>
      <p:pic>
        <p:nvPicPr>
          <p:cNvPr id="2050" name="Picture 2" descr="Image result for DC/O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1910" y="4730936"/>
            <a:ext cx="3568601" cy="1446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Swarm</a:t>
            </a:r>
          </a:p>
        </p:txBody>
      </p:sp>
      <p:sp>
        <p:nvSpPr>
          <p:cNvPr id="3" name="Content Placeholder 2"/>
          <p:cNvSpPr>
            <a:spLocks noGrp="1"/>
          </p:cNvSpPr>
          <p:nvPr>
            <p:ph idx="1"/>
          </p:nvPr>
        </p:nvSpPr>
        <p:spPr>
          <a:xfrm>
            <a:off x="742506" y="1974480"/>
            <a:ext cx="7008629" cy="3852162"/>
          </a:xfrm>
        </p:spPr>
        <p:txBody>
          <a:bodyPr>
            <a:normAutofit fontScale="92500" lnSpcReduction="10000"/>
          </a:bodyPr>
          <a:lstStyle/>
          <a:p>
            <a:pPr>
              <a:lnSpc>
                <a:spcPct val="100000"/>
              </a:lnSpc>
            </a:pPr>
            <a:r>
              <a:rPr lang="en-US" dirty="0"/>
              <a:t>Docker’s own orchestration engine</a:t>
            </a:r>
          </a:p>
          <a:p>
            <a:pPr>
              <a:lnSpc>
                <a:spcPct val="100000"/>
              </a:lnSpc>
            </a:pPr>
            <a:r>
              <a:rPr lang="en-US" dirty="0"/>
              <a:t>Current releases of the Docker engine have “Swarm Mode” built in and can many of the same things that other orchestration engines do</a:t>
            </a:r>
          </a:p>
          <a:p>
            <a:pPr>
              <a:lnSpc>
                <a:spcPct val="100000"/>
              </a:lnSpc>
            </a:pPr>
            <a:r>
              <a:rPr lang="en-US" dirty="0"/>
              <a:t> Lacks a GUI, but makes up for it with tight integration with Docker</a:t>
            </a:r>
          </a:p>
          <a:p>
            <a:pPr>
              <a:lnSpc>
                <a:spcPct val="100000"/>
              </a:lnSpc>
            </a:pPr>
            <a:r>
              <a:rPr lang="en-US" dirty="0"/>
              <a:t>Natively supported by Azure Container Service</a:t>
            </a:r>
          </a:p>
          <a:p>
            <a:endParaRPr lang="en-US" dirty="0"/>
          </a:p>
        </p:txBody>
      </p:sp>
      <p:pic>
        <p:nvPicPr>
          <p:cNvPr id="3074" name="Picture 2" descr="Image result for docker swarm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1135" y="1974480"/>
            <a:ext cx="4162666" cy="3466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36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8028487" y="1040631"/>
            <a:ext cx="1511349" cy="5854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690" y="726808"/>
            <a:ext cx="8308357" cy="6130219"/>
          </a:xfrm>
          <a:prstGeom prst="rect">
            <a:avLst/>
          </a:prstGeom>
        </p:spPr>
      </p:pic>
      <p:sp>
        <p:nvSpPr>
          <p:cNvPr id="17" name="Rounded Rectangle 16"/>
          <p:cNvSpPr/>
          <p:nvPr/>
        </p:nvSpPr>
        <p:spPr bwMode="auto">
          <a:xfrm>
            <a:off x="569616" y="4204436"/>
            <a:ext cx="1030337" cy="2249466"/>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ounded Rectangle 17"/>
          <p:cNvSpPr/>
          <p:nvPr/>
        </p:nvSpPr>
        <p:spPr bwMode="auto">
          <a:xfrm>
            <a:off x="583664" y="889851"/>
            <a:ext cx="1030337" cy="2303937"/>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07902" y="1132880"/>
            <a:ext cx="359360" cy="303737"/>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05103" y="1132880"/>
            <a:ext cx="359360" cy="303737"/>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898008" y="1128922"/>
            <a:ext cx="359360" cy="303737"/>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907902" y="1876263"/>
            <a:ext cx="359360" cy="303737"/>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925865" y="1876263"/>
            <a:ext cx="359360" cy="303737"/>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925865" y="1878525"/>
            <a:ext cx="359360" cy="303737"/>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907902" y="2603482"/>
            <a:ext cx="359360" cy="303737"/>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925865" y="2603482"/>
            <a:ext cx="359360" cy="303737"/>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925865" y="2605746"/>
            <a:ext cx="359360" cy="303737"/>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880939" y="4487598"/>
            <a:ext cx="358468" cy="304697"/>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898900" y="4487598"/>
            <a:ext cx="358468" cy="304697"/>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898900" y="4489861"/>
            <a:ext cx="358468" cy="304697"/>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880939" y="5219342"/>
            <a:ext cx="358468" cy="304697"/>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879665" y="5219342"/>
            <a:ext cx="358468" cy="304697"/>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p:cNvSpPr/>
          <p:nvPr/>
        </p:nvSpPr>
        <p:spPr bwMode="auto">
          <a:xfrm>
            <a:off x="882193" y="5228024"/>
            <a:ext cx="358468" cy="304697"/>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p:cNvSpPr/>
          <p:nvPr/>
        </p:nvSpPr>
        <p:spPr bwMode="auto">
          <a:xfrm>
            <a:off x="880939" y="5946561"/>
            <a:ext cx="358468" cy="304697"/>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p:cNvSpPr/>
          <p:nvPr/>
        </p:nvSpPr>
        <p:spPr bwMode="auto">
          <a:xfrm>
            <a:off x="891368" y="5963924"/>
            <a:ext cx="358468" cy="304697"/>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910294" y="5955440"/>
            <a:ext cx="358468" cy="304697"/>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908794" y="1135145"/>
            <a:ext cx="359360" cy="303737"/>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p:cNvSpPr/>
          <p:nvPr/>
        </p:nvSpPr>
        <p:spPr bwMode="auto">
          <a:xfrm>
            <a:off x="916884" y="1881202"/>
            <a:ext cx="359360" cy="303737"/>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p:cNvSpPr/>
          <p:nvPr/>
        </p:nvSpPr>
        <p:spPr bwMode="auto">
          <a:xfrm>
            <a:off x="924166" y="2603482"/>
            <a:ext cx="359360" cy="303737"/>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42"/>
          <p:cNvSpPr txBox="1"/>
          <p:nvPr/>
        </p:nvSpPr>
        <p:spPr>
          <a:xfrm>
            <a:off x="559844" y="3181494"/>
            <a:ext cx="1194894" cy="621880"/>
          </a:xfrm>
          <a:prstGeom prst="rect">
            <a:avLst/>
          </a:prstGeom>
          <a:noFill/>
        </p:spPr>
        <p:txBody>
          <a:bodyPr wrap="square" lIns="179234" tIns="143387" rIns="179234" bIns="143387" rtlCol="0">
            <a:spAutoFit/>
          </a:bodyPr>
          <a:lstStyle/>
          <a:p>
            <a:pPr defTabSz="914016">
              <a:lnSpc>
                <a:spcPct val="90000"/>
              </a:lnSpc>
              <a:spcAft>
                <a:spcPts val="588"/>
              </a:spcAft>
              <a:defRPr/>
            </a:pPr>
            <a:r>
              <a:rPr lang="en-US" sz="2353" kern="0" dirty="0">
                <a:gradFill>
                  <a:gsLst>
                    <a:gs pos="2917">
                      <a:srgbClr val="FFFFFF"/>
                    </a:gs>
                    <a:gs pos="30000">
                      <a:srgbClr val="FFFFFF"/>
                    </a:gs>
                  </a:gsLst>
                  <a:lin ang="5400000" scaled="0"/>
                </a:gradFill>
                <a:latin typeface="Segoe UI"/>
              </a:rPr>
              <a:t>App1</a:t>
            </a:r>
          </a:p>
        </p:txBody>
      </p:sp>
      <p:sp>
        <p:nvSpPr>
          <p:cNvPr id="44" name="TextBox 43"/>
          <p:cNvSpPr txBox="1"/>
          <p:nvPr/>
        </p:nvSpPr>
        <p:spPr>
          <a:xfrm>
            <a:off x="554789" y="6339276"/>
            <a:ext cx="1194894" cy="621880"/>
          </a:xfrm>
          <a:prstGeom prst="rect">
            <a:avLst/>
          </a:prstGeom>
          <a:noFill/>
        </p:spPr>
        <p:txBody>
          <a:bodyPr wrap="square" lIns="179234" tIns="143387" rIns="179234" bIns="143387" rtlCol="0">
            <a:spAutoFit/>
          </a:bodyPr>
          <a:lstStyle/>
          <a:p>
            <a:pPr defTabSz="914016">
              <a:lnSpc>
                <a:spcPct val="90000"/>
              </a:lnSpc>
              <a:spcAft>
                <a:spcPts val="588"/>
              </a:spcAft>
              <a:defRPr/>
            </a:pPr>
            <a:r>
              <a:rPr lang="en-US" sz="2353" kern="0" dirty="0">
                <a:gradFill>
                  <a:gsLst>
                    <a:gs pos="2917">
                      <a:srgbClr val="FFFFFF"/>
                    </a:gs>
                    <a:gs pos="30000">
                      <a:srgbClr val="FFFFFF"/>
                    </a:gs>
                  </a:gsLst>
                  <a:lin ang="5400000" scaled="0"/>
                </a:gradFill>
                <a:latin typeface="Segoe UI"/>
              </a:rPr>
              <a:t>App2</a:t>
            </a:r>
          </a:p>
        </p:txBody>
      </p:sp>
      <p:sp>
        <p:nvSpPr>
          <p:cNvPr id="39" name="Hexagon 38"/>
          <p:cNvSpPr/>
          <p:nvPr/>
        </p:nvSpPr>
        <p:spPr bwMode="auto">
          <a:xfrm>
            <a:off x="892105" y="4485336"/>
            <a:ext cx="358468" cy="304697"/>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p:cNvSpPr/>
          <p:nvPr/>
        </p:nvSpPr>
        <p:spPr bwMode="auto">
          <a:xfrm>
            <a:off x="908794" y="5223499"/>
            <a:ext cx="358468" cy="304697"/>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p:cNvSpPr/>
          <p:nvPr/>
        </p:nvSpPr>
        <p:spPr bwMode="auto">
          <a:xfrm>
            <a:off x="900831" y="5964140"/>
            <a:ext cx="358468" cy="304697"/>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itle 2"/>
          <p:cNvSpPr>
            <a:spLocks noGrp="1"/>
          </p:cNvSpPr>
          <p:nvPr>
            <p:ph type="title"/>
          </p:nvPr>
        </p:nvSpPr>
        <p:spPr>
          <a:xfrm>
            <a:off x="298369" y="-80999"/>
            <a:ext cx="11652534" cy="899282"/>
          </a:xfrm>
        </p:spPr>
        <p:txBody>
          <a:bodyPr/>
          <a:lstStyle/>
          <a:p>
            <a:r>
              <a:rPr lang="en-US" dirty="0"/>
              <a:t>Azure Container Services</a:t>
            </a:r>
          </a:p>
        </p:txBody>
      </p:sp>
      <p:pic>
        <p:nvPicPr>
          <p:cNvPr id="2" name="Picture 1"/>
          <p:cNvPicPr>
            <a:picLocks noChangeAspect="1"/>
          </p:cNvPicPr>
          <p:nvPr/>
        </p:nvPicPr>
        <p:blipFill>
          <a:blip r:embed="rId4"/>
          <a:stretch>
            <a:fillRect/>
          </a:stretch>
        </p:blipFill>
        <p:spPr>
          <a:xfrm>
            <a:off x="7688205" y="889851"/>
            <a:ext cx="1942118" cy="831216"/>
          </a:xfrm>
          <a:prstGeom prst="rect">
            <a:avLst/>
          </a:prstGeom>
        </p:spPr>
      </p:pic>
    </p:spTree>
    <p:extLst>
      <p:ext uri="{BB962C8B-B14F-4D97-AF65-F5344CB8AC3E}">
        <p14:creationId xmlns:p14="http://schemas.microsoft.com/office/powerpoint/2010/main" val="93635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0" nodeType="clickEffect">
                                  <p:stCondLst>
                                    <p:cond delay="0"/>
                                  </p:stCondLst>
                                  <p:childTnLst>
                                    <p:animMotion origin="layout" path="M -1.25E-6 -4.07407E-6 L 0.4099 0.37987 " pathEditMode="relative" rAng="0" ptsTypes="AA">
                                      <p:cBhvr>
                                        <p:cTn id="64" dur="2000" fill="hold"/>
                                        <p:tgtEl>
                                          <p:spTgt spid="21"/>
                                        </p:tgtEl>
                                        <p:attrNameLst>
                                          <p:attrName>ppt_x</p:attrName>
                                          <p:attrName>ppt_y</p:attrName>
                                        </p:attrNameLst>
                                      </p:cBhvr>
                                      <p:rCtr x="20495" y="18981"/>
                                    </p:animMotion>
                                  </p:childTnLst>
                                </p:cTn>
                              </p:par>
                              <p:par>
                                <p:cTn id="65" presetID="42" presetClass="path" presetSubtype="0" accel="50000" decel="50000" fill="hold" grpId="0" nodeType="withEffect">
                                  <p:stCondLst>
                                    <p:cond delay="0"/>
                                  </p:stCondLst>
                                  <p:childTnLst>
                                    <p:animMotion origin="layout" path="M -2.08333E-6 0.00208 L 0.56979 0.6081 " pathEditMode="relative" rAng="0" ptsTypes="AA">
                                      <p:cBhvr>
                                        <p:cTn id="66" dur="2000" fill="hold"/>
                                        <p:tgtEl>
                                          <p:spTgt spid="20"/>
                                        </p:tgtEl>
                                        <p:attrNameLst>
                                          <p:attrName>ppt_x</p:attrName>
                                          <p:attrName>ppt_y</p:attrName>
                                        </p:attrNameLst>
                                      </p:cBhvr>
                                      <p:rCtr x="28490" y="30301"/>
                                    </p:animMotion>
                                  </p:childTnLst>
                                </p:cTn>
                              </p:par>
                              <p:par>
                                <p:cTn id="67" presetID="42" presetClass="path" presetSubtype="0" accel="50000" decel="50000" fill="hold" grpId="0" nodeType="withEffect">
                                  <p:stCondLst>
                                    <p:cond delay="0"/>
                                  </p:stCondLst>
                                  <p:childTnLst>
                                    <p:animMotion origin="layout" path="M 0.01511 0.00393 L 0.58737 0.66412 " pathEditMode="relative" rAng="0" ptsTypes="AA">
                                      <p:cBhvr>
                                        <p:cTn id="68" dur="2000" fill="hold"/>
                                        <p:tgtEl>
                                          <p:spTgt spid="19"/>
                                        </p:tgtEl>
                                        <p:attrNameLst>
                                          <p:attrName>ppt_x</p:attrName>
                                          <p:attrName>ppt_y</p:attrName>
                                        </p:attrNameLst>
                                      </p:cBhvr>
                                      <p:rCtr x="28607" y="33009"/>
                                    </p:animMotion>
                                  </p:childTnLst>
                                </p:cTn>
                              </p:par>
                              <p:par>
                                <p:cTn id="69" presetID="42" presetClass="path" presetSubtype="0" accel="50000" decel="50000" fill="hold" grpId="0" nodeType="withEffect">
                                  <p:stCondLst>
                                    <p:cond delay="0"/>
                                  </p:stCondLst>
                                  <p:childTnLst>
                                    <p:animMotion origin="layout" path="M -4.79167E-6 -3.33333E-6 L 0.69206 0.23403 " pathEditMode="relative" rAng="0" ptsTypes="AA">
                                      <p:cBhvr>
                                        <p:cTn id="70" dur="2000" fill="hold"/>
                                        <p:tgtEl>
                                          <p:spTgt spid="24"/>
                                        </p:tgtEl>
                                        <p:attrNameLst>
                                          <p:attrName>ppt_x</p:attrName>
                                          <p:attrName>ppt_y</p:attrName>
                                        </p:attrNameLst>
                                      </p:cBhvr>
                                      <p:rCtr x="34596" y="11690"/>
                                    </p:animMotion>
                                  </p:childTnLst>
                                </p:cTn>
                              </p:par>
                              <p:par>
                                <p:cTn id="71" presetID="42" presetClass="path" presetSubtype="0" accel="50000" decel="50000" fill="hold" grpId="0" nodeType="withEffect">
                                  <p:stCondLst>
                                    <p:cond delay="0"/>
                                  </p:stCondLst>
                                  <p:childTnLst>
                                    <p:animMotion origin="layout" path="M -4.79167E-6 -1.85185E-6 L 0.71185 0.18033 " pathEditMode="relative" rAng="0" ptsTypes="AA">
                                      <p:cBhvr>
                                        <p:cTn id="72" dur="2000" fill="hold"/>
                                        <p:tgtEl>
                                          <p:spTgt spid="23"/>
                                        </p:tgtEl>
                                        <p:attrNameLst>
                                          <p:attrName>ppt_x</p:attrName>
                                          <p:attrName>ppt_y</p:attrName>
                                        </p:attrNameLst>
                                      </p:cBhvr>
                                      <p:rCtr x="35586" y="9005"/>
                                    </p:animMotion>
                                  </p:childTnLst>
                                </p:cTn>
                              </p:par>
                              <p:par>
                                <p:cTn id="73" presetID="42" presetClass="path" presetSubtype="0" accel="50000" decel="50000" fill="hold" grpId="0" nodeType="withEffect">
                                  <p:stCondLst>
                                    <p:cond delay="0"/>
                                  </p:stCondLst>
                                  <p:childTnLst>
                                    <p:animMotion origin="layout" path="M -2.5E-6 -1.85185E-6 L 0.40912 0.31875 " pathEditMode="relative" rAng="0" ptsTypes="AA">
                                      <p:cBhvr>
                                        <p:cTn id="74" dur="2000" fill="hold"/>
                                        <p:tgtEl>
                                          <p:spTgt spid="22"/>
                                        </p:tgtEl>
                                        <p:attrNameLst>
                                          <p:attrName>ppt_x</p:attrName>
                                          <p:attrName>ppt_y</p:attrName>
                                        </p:attrNameLst>
                                      </p:cBhvr>
                                      <p:rCtr x="20456" y="15926"/>
                                    </p:animMotion>
                                  </p:childTnLst>
                                </p:cTn>
                              </p:par>
                              <p:par>
                                <p:cTn id="75" presetID="42" presetClass="path" presetSubtype="0" accel="50000" decel="50000" fill="hold" grpId="0" nodeType="withEffect">
                                  <p:stCondLst>
                                    <p:cond delay="0"/>
                                  </p:stCondLst>
                                  <p:childTnLst>
                                    <p:animMotion origin="layout" path="M -4.79167E-6 -3.33333E-6 L 0.5681 0.50949 " pathEditMode="relative" rAng="0" ptsTypes="AA">
                                      <p:cBhvr>
                                        <p:cTn id="76" dur="2000" fill="hold"/>
                                        <p:tgtEl>
                                          <p:spTgt spid="27"/>
                                        </p:tgtEl>
                                        <p:attrNameLst>
                                          <p:attrName>ppt_x</p:attrName>
                                          <p:attrName>ppt_y</p:attrName>
                                        </p:attrNameLst>
                                      </p:cBhvr>
                                      <p:rCtr x="28398" y="25463"/>
                                    </p:animMotion>
                                  </p:childTnLst>
                                </p:cTn>
                              </p:par>
                              <p:par>
                                <p:cTn id="77" presetID="42" presetClass="path" presetSubtype="0" accel="50000" decel="50000" fill="hold" grpId="0" nodeType="withEffect">
                                  <p:stCondLst>
                                    <p:cond delay="0"/>
                                  </p:stCondLst>
                                  <p:childTnLst>
                                    <p:animMotion origin="layout" path="M 0.00287 0.00278 L 0.43034 0.16019 " pathEditMode="relative" rAng="0" ptsTypes="AA">
                                      <p:cBhvr>
                                        <p:cTn id="78" dur="2000" fill="hold"/>
                                        <p:tgtEl>
                                          <p:spTgt spid="26"/>
                                        </p:tgtEl>
                                        <p:attrNameLst>
                                          <p:attrName>ppt_x</p:attrName>
                                          <p:attrName>ppt_y</p:attrName>
                                        </p:attrNameLst>
                                      </p:cBhvr>
                                      <p:rCtr x="21367" y="7870"/>
                                    </p:animMotion>
                                  </p:childTnLst>
                                </p:cTn>
                              </p:par>
                              <p:par>
                                <p:cTn id="79" presetID="42" presetClass="path" presetSubtype="0" accel="50000" decel="50000" fill="hold" grpId="0" nodeType="withEffect">
                                  <p:stCondLst>
                                    <p:cond delay="0"/>
                                  </p:stCondLst>
                                  <p:childTnLst>
                                    <p:animMotion origin="layout" path="M -2.5E-6 -3.7037E-7 L 0.43164 0.21273 " pathEditMode="relative" rAng="0" ptsTypes="AA">
                                      <p:cBhvr>
                                        <p:cTn id="80" dur="2000" fill="hold"/>
                                        <p:tgtEl>
                                          <p:spTgt spid="25"/>
                                        </p:tgtEl>
                                        <p:attrNameLst>
                                          <p:attrName>ppt_x</p:attrName>
                                          <p:attrName>ppt_y</p:attrName>
                                        </p:attrNameLst>
                                      </p:cBhvr>
                                      <p:rCtr x="21576" y="10625"/>
                                    </p:animMotion>
                                  </p:childTnLst>
                                </p:cTn>
                              </p:par>
                              <p:par>
                                <p:cTn id="81" presetID="42" presetClass="path" presetSubtype="0" accel="50000" decel="50000" fill="hold" grpId="0" nodeType="withEffect">
                                  <p:stCondLst>
                                    <p:cond delay="0"/>
                                  </p:stCondLst>
                                  <p:childTnLst>
                                    <p:animMotion origin="layout" path="M -1.25E-6 -1.85185E-6 L 0.69427 -0.20092 " pathEditMode="relative" rAng="0" ptsTypes="AA">
                                      <p:cBhvr>
                                        <p:cTn id="82" dur="2000" fill="hold"/>
                                        <p:tgtEl>
                                          <p:spTgt spid="30"/>
                                        </p:tgtEl>
                                        <p:attrNameLst>
                                          <p:attrName>ppt_x</p:attrName>
                                          <p:attrName>ppt_y</p:attrName>
                                        </p:attrNameLst>
                                      </p:cBhvr>
                                      <p:rCtr x="34714" y="-10046"/>
                                    </p:animMotion>
                                  </p:childTnLst>
                                </p:cTn>
                              </p:par>
                              <p:par>
                                <p:cTn id="83" presetID="42" presetClass="path" presetSubtype="0" accel="50000" decel="50000" fill="hold" grpId="0" nodeType="withEffect">
                                  <p:stCondLst>
                                    <p:cond delay="0"/>
                                  </p:stCondLst>
                                  <p:childTnLst>
                                    <p:animMotion origin="layout" path="M -1.25E-6 -3.7037E-7 L 0.69427 -0.08333 " pathEditMode="relative" rAng="0" ptsTypes="AA">
                                      <p:cBhvr>
                                        <p:cTn id="84" dur="2000" fill="hold"/>
                                        <p:tgtEl>
                                          <p:spTgt spid="29"/>
                                        </p:tgtEl>
                                        <p:attrNameLst>
                                          <p:attrName>ppt_x</p:attrName>
                                          <p:attrName>ppt_y</p:attrName>
                                        </p:attrNameLst>
                                      </p:cBhvr>
                                      <p:rCtr x="34714" y="-4167"/>
                                    </p:animMotion>
                                  </p:childTnLst>
                                </p:cTn>
                              </p:par>
                              <p:par>
                                <p:cTn id="85" presetID="42" presetClass="path" presetSubtype="0" accel="50000" decel="50000" fill="hold" grpId="0" nodeType="withEffect">
                                  <p:stCondLst>
                                    <p:cond delay="0"/>
                                  </p:stCondLst>
                                  <p:childTnLst>
                                    <p:animMotion origin="layout" path="M -0.00365 0.00949 L 0.59661 0.22176 " pathEditMode="relative" rAng="0" ptsTypes="AA">
                                      <p:cBhvr>
                                        <p:cTn id="86" dur="2000" fill="hold"/>
                                        <p:tgtEl>
                                          <p:spTgt spid="28"/>
                                        </p:tgtEl>
                                        <p:attrNameLst>
                                          <p:attrName>ppt_x</p:attrName>
                                          <p:attrName>ppt_y</p:attrName>
                                        </p:attrNameLst>
                                      </p:cBhvr>
                                      <p:rCtr x="30013" y="10602"/>
                                    </p:animMotion>
                                  </p:childTnLst>
                                </p:cTn>
                              </p:par>
                              <p:par>
                                <p:cTn id="87" presetID="42" presetClass="path" presetSubtype="0" accel="50000" decel="50000" fill="hold" grpId="0" nodeType="withEffect">
                                  <p:stCondLst>
                                    <p:cond delay="0"/>
                                  </p:stCondLst>
                                  <p:childTnLst>
                                    <p:animMotion origin="layout" path="M 0.00052 -0.10648 L 0.57161 0.06667 " pathEditMode="relative" rAng="0" ptsTypes="AA">
                                      <p:cBhvr>
                                        <p:cTn id="88" dur="2000" fill="hold"/>
                                        <p:tgtEl>
                                          <p:spTgt spid="33"/>
                                        </p:tgtEl>
                                        <p:attrNameLst>
                                          <p:attrName>ppt_x</p:attrName>
                                          <p:attrName>ppt_y</p:attrName>
                                        </p:attrNameLst>
                                      </p:cBhvr>
                                      <p:rCtr x="28555" y="8657"/>
                                    </p:animMotion>
                                  </p:childTnLst>
                                </p:cTn>
                              </p:par>
                              <p:par>
                                <p:cTn id="89" presetID="42" presetClass="path" presetSubtype="0" accel="50000" decel="50000" fill="hold" grpId="0" nodeType="withEffect">
                                  <p:stCondLst>
                                    <p:cond delay="0"/>
                                  </p:stCondLst>
                                  <p:childTnLst>
                                    <p:animMotion origin="layout" path="M 1.25E-6 0.01111 L 0.71992 -0.25347 " pathEditMode="relative" rAng="0" ptsTypes="AA">
                                      <p:cBhvr>
                                        <p:cTn id="90" dur="2000" fill="hold"/>
                                        <p:tgtEl>
                                          <p:spTgt spid="32"/>
                                        </p:tgtEl>
                                        <p:attrNameLst>
                                          <p:attrName>ppt_x</p:attrName>
                                          <p:attrName>ppt_y</p:attrName>
                                        </p:attrNameLst>
                                      </p:cBhvr>
                                      <p:rCtr x="35990" y="-13241"/>
                                    </p:animMotion>
                                  </p:childTnLst>
                                </p:cTn>
                              </p:par>
                              <p:par>
                                <p:cTn id="91" presetID="42" presetClass="path" presetSubtype="0" accel="50000" decel="50000" fill="hold" grpId="0" nodeType="withEffect">
                                  <p:stCondLst>
                                    <p:cond delay="0"/>
                                  </p:stCondLst>
                                  <p:childTnLst>
                                    <p:animMotion origin="layout" path="M 1.04167E-6 -3.33333E-6 L 0.59805 0.01088 " pathEditMode="relative" rAng="0" ptsTypes="AA">
                                      <p:cBhvr>
                                        <p:cTn id="92" dur="2000" fill="hold"/>
                                        <p:tgtEl>
                                          <p:spTgt spid="31"/>
                                        </p:tgtEl>
                                        <p:attrNameLst>
                                          <p:attrName>ppt_x</p:attrName>
                                          <p:attrName>ppt_y</p:attrName>
                                        </p:attrNameLst>
                                      </p:cBhvr>
                                      <p:rCtr x="29896" y="532"/>
                                    </p:animMotion>
                                  </p:childTnLst>
                                </p:cTn>
                              </p:par>
                              <p:par>
                                <p:cTn id="93" presetID="42" presetClass="path" presetSubtype="0" accel="50000" decel="50000" fill="hold" grpId="0" nodeType="withEffect">
                                  <p:stCondLst>
                                    <p:cond delay="0"/>
                                  </p:stCondLst>
                                  <p:childTnLst>
                                    <p:animMotion origin="layout" path="M -2.70833E-6 -7.40741E-7 L 0.41029 -0.22824 " pathEditMode="relative" rAng="0" ptsTypes="AA">
                                      <p:cBhvr>
                                        <p:cTn id="94" dur="2000" fill="hold"/>
                                        <p:tgtEl>
                                          <p:spTgt spid="36"/>
                                        </p:tgtEl>
                                        <p:attrNameLst>
                                          <p:attrName>ppt_x</p:attrName>
                                          <p:attrName>ppt_y</p:attrName>
                                        </p:attrNameLst>
                                      </p:cBhvr>
                                      <p:rCtr x="20508" y="-11412"/>
                                    </p:animMotion>
                                  </p:childTnLst>
                                </p:cTn>
                              </p:par>
                              <p:par>
                                <p:cTn id="95" presetID="42" presetClass="path" presetSubtype="0" accel="50000" decel="50000" fill="hold" grpId="0" nodeType="withEffect">
                                  <p:stCondLst>
                                    <p:cond delay="0"/>
                                  </p:stCondLst>
                                  <p:childTnLst>
                                    <p:animMotion origin="layout" path="M 1.04167E-6 -1.85185E-6 L 0.71836 -0.30486 " pathEditMode="relative" rAng="0" ptsTypes="AA">
                                      <p:cBhvr>
                                        <p:cTn id="96" dur="2000" fill="hold"/>
                                        <p:tgtEl>
                                          <p:spTgt spid="34"/>
                                        </p:tgtEl>
                                        <p:attrNameLst>
                                          <p:attrName>ppt_x</p:attrName>
                                          <p:attrName>ppt_y</p:attrName>
                                        </p:attrNameLst>
                                      </p:cBhvr>
                                      <p:rCtr x="35911" y="-1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6" grpId="0" animBg="1"/>
      <p:bldP spid="36" grpId="1" animBg="1"/>
      <p:bldP spid="37" grpId="0" animBg="1"/>
      <p:bldP spid="38" grpId="0" animBg="1"/>
      <p:bldP spid="41" grpId="0" animBg="1"/>
      <p:bldP spid="43" grpId="0"/>
      <p:bldP spid="44" grpId="0"/>
      <p:bldP spid="39" grpId="0" animBg="1"/>
      <p:bldP spid="40"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827286" y="1548331"/>
            <a:ext cx="2606154" cy="1563692"/>
          </a:xfrm>
          <a:custGeom>
            <a:avLst/>
            <a:gdLst>
              <a:gd name="connsiteX0" fmla="*/ 0 w 2658790"/>
              <a:gd name="connsiteY0" fmla="*/ 0 h 1595274"/>
              <a:gd name="connsiteX1" fmla="*/ 2658790 w 2658790"/>
              <a:gd name="connsiteY1" fmla="*/ 0 h 1595274"/>
              <a:gd name="connsiteX2" fmla="*/ 2658790 w 2658790"/>
              <a:gd name="connsiteY2" fmla="*/ 1595274 h 1595274"/>
              <a:gd name="connsiteX3" fmla="*/ 0 w 2658790"/>
              <a:gd name="connsiteY3" fmla="*/ 1595274 h 1595274"/>
              <a:gd name="connsiteX4" fmla="*/ 0 w 2658790"/>
              <a:gd name="connsiteY4" fmla="*/ 0 h 15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790" h="1595274">
                <a:moveTo>
                  <a:pt x="0" y="0"/>
                </a:moveTo>
                <a:lnTo>
                  <a:pt x="2658790" y="0"/>
                </a:lnTo>
                <a:lnTo>
                  <a:pt x="2658790" y="1595274"/>
                </a:lnTo>
                <a:lnTo>
                  <a:pt x="0" y="1595274"/>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9506" tIns="119506" rIns="119506" bIns="119506" numCol="1" spcCol="1270" anchor="ctr" anchorCtr="0">
            <a:noAutofit/>
          </a:bodyPr>
          <a:lstStyle/>
          <a:p>
            <a:pPr algn="ctr" defTabSz="1394111">
              <a:lnSpc>
                <a:spcPct val="90000"/>
              </a:lnSpc>
              <a:spcBef>
                <a:spcPct val="0"/>
              </a:spcBef>
              <a:spcAft>
                <a:spcPct val="35000"/>
              </a:spcAft>
              <a:defRPr/>
            </a:pPr>
            <a:r>
              <a:rPr lang="en-US" sz="3136" kern="0" dirty="0">
                <a:solidFill>
                  <a:sysClr val="windowText" lastClr="000000"/>
                </a:solidFill>
              </a:rPr>
              <a:t>Application</a:t>
            </a:r>
          </a:p>
        </p:txBody>
      </p:sp>
      <p:sp>
        <p:nvSpPr>
          <p:cNvPr id="11" name="Freeform 10"/>
          <p:cNvSpPr/>
          <p:nvPr/>
        </p:nvSpPr>
        <p:spPr>
          <a:xfrm>
            <a:off x="4827286" y="4595707"/>
            <a:ext cx="2606154" cy="1563692"/>
          </a:xfrm>
          <a:custGeom>
            <a:avLst/>
            <a:gdLst>
              <a:gd name="connsiteX0" fmla="*/ 0 w 2658790"/>
              <a:gd name="connsiteY0" fmla="*/ 0 h 1595274"/>
              <a:gd name="connsiteX1" fmla="*/ 2658790 w 2658790"/>
              <a:gd name="connsiteY1" fmla="*/ 0 h 1595274"/>
              <a:gd name="connsiteX2" fmla="*/ 2658790 w 2658790"/>
              <a:gd name="connsiteY2" fmla="*/ 1595274 h 1595274"/>
              <a:gd name="connsiteX3" fmla="*/ 0 w 2658790"/>
              <a:gd name="connsiteY3" fmla="*/ 1595274 h 1595274"/>
              <a:gd name="connsiteX4" fmla="*/ 0 w 2658790"/>
              <a:gd name="connsiteY4" fmla="*/ 0 h 15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790" h="1595274">
                <a:moveTo>
                  <a:pt x="0" y="0"/>
                </a:moveTo>
                <a:lnTo>
                  <a:pt x="2658790" y="0"/>
                </a:lnTo>
                <a:lnTo>
                  <a:pt x="2658790" y="1595274"/>
                </a:lnTo>
                <a:lnTo>
                  <a:pt x="0" y="1595274"/>
                </a:lnTo>
                <a:lnTo>
                  <a:pt x="0" y="0"/>
                </a:lnTo>
                <a:close/>
              </a:path>
            </a:pathLst>
          </a:custGeom>
        </p:spPr>
        <p:style>
          <a:lnRef idx="2">
            <a:schemeClr val="lt1">
              <a:hueOff val="0"/>
              <a:satOff val="0"/>
              <a:lumOff val="0"/>
              <a:alphaOff val="0"/>
            </a:schemeClr>
          </a:lnRef>
          <a:fillRef idx="1">
            <a:schemeClr val="accent4">
              <a:hueOff val="13480206"/>
              <a:satOff val="-47367"/>
              <a:lumOff val="-12745"/>
              <a:alphaOff val="0"/>
            </a:schemeClr>
          </a:fillRef>
          <a:effectRef idx="0">
            <a:schemeClr val="accent4">
              <a:hueOff val="13480206"/>
              <a:satOff val="-47367"/>
              <a:lumOff val="-12745"/>
              <a:alphaOff val="0"/>
            </a:schemeClr>
          </a:effectRef>
          <a:fontRef idx="minor">
            <a:schemeClr val="lt1"/>
          </a:fontRef>
        </p:style>
        <p:txBody>
          <a:bodyPr spcFirstLastPara="0" vert="horz" wrap="square" lIns="119506" tIns="119506" rIns="119506" bIns="119506" numCol="1" spcCol="1270" anchor="ctr" anchorCtr="0">
            <a:noAutofit/>
          </a:bodyPr>
          <a:lstStyle/>
          <a:p>
            <a:pPr algn="ctr" defTabSz="1394111">
              <a:lnSpc>
                <a:spcPct val="90000"/>
              </a:lnSpc>
              <a:spcBef>
                <a:spcPct val="0"/>
              </a:spcBef>
              <a:spcAft>
                <a:spcPct val="35000"/>
              </a:spcAft>
              <a:defRPr/>
            </a:pPr>
            <a:r>
              <a:rPr lang="en-US" sz="3136" kern="0" dirty="0">
                <a:solidFill>
                  <a:sysClr val="windowText" lastClr="000000"/>
                </a:solidFill>
              </a:rPr>
              <a:t>Infrastructure</a:t>
            </a:r>
          </a:p>
        </p:txBody>
      </p:sp>
      <p:sp>
        <p:nvSpPr>
          <p:cNvPr id="8" name="Title 1"/>
          <p:cNvSpPr>
            <a:spLocks noGrp="1"/>
          </p:cNvSpPr>
          <p:nvPr>
            <p:ph type="title"/>
          </p:nvPr>
        </p:nvSpPr>
        <p:spPr/>
        <p:txBody>
          <a:bodyPr>
            <a:normAutofit/>
          </a:bodyPr>
          <a:lstStyle/>
          <a:p>
            <a:r>
              <a:rPr lang="en-US" sz="7056" dirty="0"/>
              <a:t>Azure Container Service</a:t>
            </a:r>
          </a:p>
        </p:txBody>
      </p:sp>
      <p:sp>
        <p:nvSpPr>
          <p:cNvPr id="4" name="Right Brace 3"/>
          <p:cNvSpPr/>
          <p:nvPr/>
        </p:nvSpPr>
        <p:spPr>
          <a:xfrm>
            <a:off x="7798948" y="3160114"/>
            <a:ext cx="896288" cy="286812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14">
              <a:defRPr/>
            </a:pPr>
            <a:endParaRPr lang="en-US" sz="1765" kern="0">
              <a:solidFill>
                <a:sysClr val="windowText" lastClr="000000"/>
              </a:solidFill>
            </a:endParaRPr>
          </a:p>
        </p:txBody>
      </p:sp>
      <p:sp>
        <p:nvSpPr>
          <p:cNvPr id="6" name="Vertical Scroll 5"/>
          <p:cNvSpPr/>
          <p:nvPr/>
        </p:nvSpPr>
        <p:spPr bwMode="auto">
          <a:xfrm>
            <a:off x="8515978" y="3172249"/>
            <a:ext cx="2509606" cy="2868121"/>
          </a:xfrm>
          <a:prstGeom prst="verticalScroll">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3528" kern="0" dirty="0">
                <a:gradFill>
                  <a:gsLst>
                    <a:gs pos="0">
                      <a:srgbClr val="FFFFFF"/>
                    </a:gs>
                    <a:gs pos="100000">
                      <a:srgbClr val="FFFFFF"/>
                    </a:gs>
                  </a:gsLst>
                  <a:lin ang="5400000" scaled="0"/>
                </a:gradFill>
              </a:rPr>
              <a:t>ARM </a:t>
            </a:r>
          </a:p>
          <a:p>
            <a:pPr algn="ctr" defTabSz="913927" fontAlgn="base">
              <a:spcBef>
                <a:spcPct val="0"/>
              </a:spcBef>
              <a:spcAft>
                <a:spcPct val="0"/>
              </a:spcAft>
              <a:defRPr/>
            </a:pPr>
            <a:r>
              <a:rPr lang="en-US" sz="3528" kern="0" dirty="0">
                <a:gradFill>
                  <a:gsLst>
                    <a:gs pos="0">
                      <a:srgbClr val="FFFFFF"/>
                    </a:gs>
                    <a:gs pos="100000">
                      <a:srgbClr val="FFFFFF"/>
                    </a:gs>
                  </a:gsLst>
                  <a:lin ang="5400000" scaled="0"/>
                </a:gradFill>
              </a:rPr>
              <a:t>Template</a:t>
            </a:r>
          </a:p>
        </p:txBody>
      </p:sp>
      <p:grpSp>
        <p:nvGrpSpPr>
          <p:cNvPr id="18" name="Group 17"/>
          <p:cNvGrpSpPr/>
          <p:nvPr/>
        </p:nvGrpSpPr>
        <p:grpSpPr>
          <a:xfrm>
            <a:off x="974592" y="3072019"/>
            <a:ext cx="6458848" cy="1563692"/>
            <a:chOff x="993392" y="3133070"/>
            <a:chExt cx="6589296" cy="1595274"/>
          </a:xfrm>
        </p:grpSpPr>
        <p:sp>
          <p:nvSpPr>
            <p:cNvPr id="10" name="Freeform 9"/>
            <p:cNvSpPr/>
            <p:nvPr/>
          </p:nvSpPr>
          <p:spPr>
            <a:xfrm>
              <a:off x="4923898" y="3133070"/>
              <a:ext cx="2658790" cy="1595274"/>
            </a:xfrm>
            <a:custGeom>
              <a:avLst/>
              <a:gdLst>
                <a:gd name="connsiteX0" fmla="*/ 0 w 2658790"/>
                <a:gd name="connsiteY0" fmla="*/ 0 h 1595274"/>
                <a:gd name="connsiteX1" fmla="*/ 2658790 w 2658790"/>
                <a:gd name="connsiteY1" fmla="*/ 0 h 1595274"/>
                <a:gd name="connsiteX2" fmla="*/ 2658790 w 2658790"/>
                <a:gd name="connsiteY2" fmla="*/ 1595274 h 1595274"/>
                <a:gd name="connsiteX3" fmla="*/ 0 w 2658790"/>
                <a:gd name="connsiteY3" fmla="*/ 1595274 h 1595274"/>
                <a:gd name="connsiteX4" fmla="*/ 0 w 2658790"/>
                <a:gd name="connsiteY4" fmla="*/ 0 h 15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790" h="1595274">
                  <a:moveTo>
                    <a:pt x="0" y="0"/>
                  </a:moveTo>
                  <a:lnTo>
                    <a:pt x="2658790" y="0"/>
                  </a:lnTo>
                  <a:lnTo>
                    <a:pt x="2658790" y="1595274"/>
                  </a:lnTo>
                  <a:lnTo>
                    <a:pt x="0" y="1595274"/>
                  </a:lnTo>
                  <a:lnTo>
                    <a:pt x="0" y="0"/>
                  </a:lnTo>
                  <a:close/>
                </a:path>
              </a:pathLst>
            </a:custGeom>
          </p:spPr>
          <p:style>
            <a:lnRef idx="2">
              <a:schemeClr val="lt1">
                <a:hueOff val="0"/>
                <a:satOff val="0"/>
                <a:lumOff val="0"/>
                <a:alphaOff val="0"/>
              </a:schemeClr>
            </a:lnRef>
            <a:fillRef idx="1">
              <a:schemeClr val="accent4">
                <a:hueOff val="6740103"/>
                <a:satOff val="-23684"/>
                <a:lumOff val="-6372"/>
                <a:alphaOff val="0"/>
              </a:schemeClr>
            </a:fillRef>
            <a:effectRef idx="0">
              <a:schemeClr val="accent4">
                <a:hueOff val="6740103"/>
                <a:satOff val="-23684"/>
                <a:lumOff val="-6372"/>
                <a:alphaOff val="0"/>
              </a:schemeClr>
            </a:effectRef>
            <a:fontRef idx="minor">
              <a:schemeClr val="lt1"/>
            </a:fontRef>
          </p:style>
          <p:txBody>
            <a:bodyPr spcFirstLastPara="0" vert="horz" wrap="square" lIns="119506" tIns="119506" rIns="119506" bIns="119506" numCol="1" spcCol="1270" anchor="ctr" anchorCtr="0">
              <a:noAutofit/>
            </a:bodyPr>
            <a:lstStyle/>
            <a:p>
              <a:pPr algn="ctr" defTabSz="1394111">
                <a:lnSpc>
                  <a:spcPct val="90000"/>
                </a:lnSpc>
                <a:spcBef>
                  <a:spcPct val="0"/>
                </a:spcBef>
                <a:spcAft>
                  <a:spcPct val="35000"/>
                </a:spcAft>
                <a:defRPr/>
              </a:pPr>
              <a:r>
                <a:rPr lang="en-US" sz="3136" kern="0" dirty="0">
                  <a:solidFill>
                    <a:sysClr val="windowText" lastClr="000000"/>
                  </a:solidFill>
                </a:rPr>
                <a:t>Orchestrator</a:t>
              </a:r>
            </a:p>
          </p:txBody>
        </p:sp>
        <p:pic>
          <p:nvPicPr>
            <p:cNvPr id="2050" name="Picture 2" descr="https://mesosphere.com/wp-content/uploads/2016/04/logo-horizontal-sty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994" y="3279314"/>
              <a:ext cx="1624597" cy="12184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evopscube.com/wp-content/uploads/2015/01/SWAR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93392" y="3286341"/>
              <a:ext cx="1547728" cy="1288732"/>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5"/>
          <a:stretch>
            <a:fillRect/>
          </a:stretch>
        </p:blipFill>
        <p:spPr>
          <a:xfrm>
            <a:off x="907671" y="1674252"/>
            <a:ext cx="1645772" cy="1311847"/>
          </a:xfrm>
          <a:prstGeom prst="rect">
            <a:avLst/>
          </a:prstGeom>
        </p:spPr>
      </p:pic>
      <p:cxnSp>
        <p:nvCxnSpPr>
          <p:cNvPr id="5" name="Straight Arrow Connector 4"/>
          <p:cNvCxnSpPr>
            <a:stCxn id="2052" idx="0"/>
            <a:endCxn id="2" idx="2"/>
          </p:cNvCxnSpPr>
          <p:nvPr/>
        </p:nvCxnSpPr>
        <p:spPr>
          <a:xfrm flipH="1" flipV="1">
            <a:off x="1730557" y="2986099"/>
            <a:ext cx="2578" cy="236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3645914" y="3025243"/>
            <a:ext cx="2578" cy="236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6"/>
          <a:stretch>
            <a:fillRect/>
          </a:stretch>
        </p:blipFill>
        <p:spPr>
          <a:xfrm>
            <a:off x="2655403" y="2139467"/>
            <a:ext cx="1981023" cy="398100"/>
          </a:xfrm>
          <a:prstGeom prst="rect">
            <a:avLst/>
          </a:prstGeom>
        </p:spPr>
      </p:pic>
    </p:spTree>
    <p:extLst>
      <p:ext uri="{BB962C8B-B14F-4D97-AF65-F5344CB8AC3E}">
        <p14:creationId xmlns:p14="http://schemas.microsoft.com/office/powerpoint/2010/main" val="1480248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80">
                                          <p:stCondLst>
                                            <p:cond delay="0"/>
                                          </p:stCondLst>
                                        </p:cTn>
                                        <p:tgtEl>
                                          <p:spTgt spid="9"/>
                                        </p:tgtEl>
                                      </p:cBhvr>
                                    </p:animEffect>
                                    <p:anim calcmode="lin" valueType="num">
                                      <p:cBhvr>
                                        <p:cTn id="2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7" dur="26">
                                          <p:stCondLst>
                                            <p:cond delay="650"/>
                                          </p:stCondLst>
                                        </p:cTn>
                                        <p:tgtEl>
                                          <p:spTgt spid="9"/>
                                        </p:tgtEl>
                                      </p:cBhvr>
                                      <p:to x="100000" y="60000"/>
                                    </p:animScale>
                                    <p:animScale>
                                      <p:cBhvr>
                                        <p:cTn id="28" dur="166" decel="50000">
                                          <p:stCondLst>
                                            <p:cond delay="676"/>
                                          </p:stCondLst>
                                        </p:cTn>
                                        <p:tgtEl>
                                          <p:spTgt spid="9"/>
                                        </p:tgtEl>
                                      </p:cBhvr>
                                      <p:to x="100000" y="100000"/>
                                    </p:animScale>
                                    <p:animScale>
                                      <p:cBhvr>
                                        <p:cTn id="29" dur="26">
                                          <p:stCondLst>
                                            <p:cond delay="1312"/>
                                          </p:stCondLst>
                                        </p:cTn>
                                        <p:tgtEl>
                                          <p:spTgt spid="9"/>
                                        </p:tgtEl>
                                      </p:cBhvr>
                                      <p:to x="100000" y="80000"/>
                                    </p:animScale>
                                    <p:animScale>
                                      <p:cBhvr>
                                        <p:cTn id="30" dur="166" decel="50000">
                                          <p:stCondLst>
                                            <p:cond delay="1338"/>
                                          </p:stCondLst>
                                        </p:cTn>
                                        <p:tgtEl>
                                          <p:spTgt spid="9"/>
                                        </p:tgtEl>
                                      </p:cBhvr>
                                      <p:to x="100000" y="100000"/>
                                    </p:animScale>
                                    <p:animScale>
                                      <p:cBhvr>
                                        <p:cTn id="31" dur="26">
                                          <p:stCondLst>
                                            <p:cond delay="1642"/>
                                          </p:stCondLst>
                                        </p:cTn>
                                        <p:tgtEl>
                                          <p:spTgt spid="9"/>
                                        </p:tgtEl>
                                      </p:cBhvr>
                                      <p:to x="100000" y="90000"/>
                                    </p:animScale>
                                    <p:animScale>
                                      <p:cBhvr>
                                        <p:cTn id="32" dur="166" decel="50000">
                                          <p:stCondLst>
                                            <p:cond delay="1668"/>
                                          </p:stCondLst>
                                        </p:cTn>
                                        <p:tgtEl>
                                          <p:spTgt spid="9"/>
                                        </p:tgtEl>
                                      </p:cBhvr>
                                      <p:to x="100000" y="100000"/>
                                    </p:animScale>
                                    <p:animScale>
                                      <p:cBhvr>
                                        <p:cTn id="33" dur="26">
                                          <p:stCondLst>
                                            <p:cond delay="1808"/>
                                          </p:stCondLst>
                                        </p:cTn>
                                        <p:tgtEl>
                                          <p:spTgt spid="9"/>
                                        </p:tgtEl>
                                      </p:cBhvr>
                                      <p:to x="100000" y="95000"/>
                                    </p:animScale>
                                    <p:animScale>
                                      <p:cBhvr>
                                        <p:cTn id="34" dur="166" decel="50000">
                                          <p:stCondLst>
                                            <p:cond delay="1834"/>
                                          </p:stCondLst>
                                        </p:cTn>
                                        <p:tgtEl>
                                          <p:spTgt spid="9"/>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35" y="2102037"/>
            <a:ext cx="11856330" cy="4122522"/>
          </a:xfrm>
          <a:prstGeom prst="rect">
            <a:avLst/>
          </a:prstGeom>
        </p:spPr>
      </p:pic>
    </p:spTree>
    <p:extLst>
      <p:ext uri="{BB962C8B-B14F-4D97-AF65-F5344CB8AC3E}">
        <p14:creationId xmlns:p14="http://schemas.microsoft.com/office/powerpoint/2010/main" val="747144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the service boundary?</a:t>
            </a:r>
          </a:p>
        </p:txBody>
      </p:sp>
      <p:sp>
        <p:nvSpPr>
          <p:cNvPr id="4" name="Rectangle 3"/>
          <p:cNvSpPr/>
          <p:nvPr/>
        </p:nvSpPr>
        <p:spPr>
          <a:xfrm>
            <a:off x="678686" y="3204211"/>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ForkLift</a:t>
            </a:r>
            <a:endParaRPr lang="en-US" kern="0" dirty="0">
              <a:solidFill>
                <a:sysClr val="windowText" lastClr="000000"/>
              </a:solidFill>
            </a:endParaRPr>
          </a:p>
        </p:txBody>
      </p:sp>
      <p:sp>
        <p:nvSpPr>
          <p:cNvPr id="5" name="Rectangle 4"/>
          <p:cNvSpPr/>
          <p:nvPr/>
        </p:nvSpPr>
        <p:spPr>
          <a:xfrm>
            <a:off x="678686" y="490138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Picker</a:t>
            </a:r>
          </a:p>
        </p:txBody>
      </p:sp>
      <p:sp>
        <p:nvSpPr>
          <p:cNvPr id="6" name="Rectangle 5"/>
          <p:cNvSpPr/>
          <p:nvPr/>
        </p:nvSpPr>
        <p:spPr>
          <a:xfrm>
            <a:off x="2856647" y="490138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PickingOrder</a:t>
            </a:r>
            <a:endParaRPr lang="en-US" kern="0" dirty="0">
              <a:solidFill>
                <a:sysClr val="windowText" lastClr="000000"/>
              </a:solidFill>
            </a:endParaRPr>
          </a:p>
        </p:txBody>
      </p:sp>
      <p:sp>
        <p:nvSpPr>
          <p:cNvPr id="7" name="Rectangle 6"/>
          <p:cNvSpPr/>
          <p:nvPr/>
        </p:nvSpPr>
        <p:spPr>
          <a:xfrm>
            <a:off x="2856647"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StockItem</a:t>
            </a:r>
            <a:endParaRPr lang="en-US" kern="0" dirty="0">
              <a:solidFill>
                <a:sysClr val="windowText" lastClr="000000"/>
              </a:solidFill>
            </a:endParaRPr>
          </a:p>
        </p:txBody>
      </p:sp>
      <p:sp>
        <p:nvSpPr>
          <p:cNvPr id="8" name="Rectangle 7"/>
          <p:cNvSpPr/>
          <p:nvPr/>
        </p:nvSpPr>
        <p:spPr>
          <a:xfrm>
            <a:off x="2856647" y="1690935"/>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Shelf</a:t>
            </a:r>
          </a:p>
        </p:txBody>
      </p:sp>
      <p:cxnSp>
        <p:nvCxnSpPr>
          <p:cNvPr id="12" name="Straight Arrow Connector 11"/>
          <p:cNvCxnSpPr>
            <a:stCxn id="5" idx="0"/>
            <a:endCxn id="4" idx="2"/>
          </p:cNvCxnSpPr>
          <p:nvPr/>
        </p:nvCxnSpPr>
        <p:spPr>
          <a:xfrm flipV="1">
            <a:off x="1426129" y="4185638"/>
            <a:ext cx="0" cy="715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6" idx="1"/>
          </p:cNvCxnSpPr>
          <p:nvPr/>
        </p:nvCxnSpPr>
        <p:spPr>
          <a:xfrm>
            <a:off x="2173571" y="5392103"/>
            <a:ext cx="683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7" idx="2"/>
          </p:cNvCxnSpPr>
          <p:nvPr/>
        </p:nvCxnSpPr>
        <p:spPr>
          <a:xfrm flipV="1">
            <a:off x="3604088" y="4185637"/>
            <a:ext cx="0" cy="715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0"/>
            <a:endCxn id="8" idx="2"/>
          </p:cNvCxnSpPr>
          <p:nvPr/>
        </p:nvCxnSpPr>
        <p:spPr>
          <a:xfrm flipV="1">
            <a:off x="3604088" y="2672362"/>
            <a:ext cx="0" cy="531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289446"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StockItem</a:t>
            </a:r>
            <a:endParaRPr lang="en-US" kern="0" dirty="0">
              <a:solidFill>
                <a:sysClr val="windowText" lastClr="000000"/>
              </a:solidFill>
            </a:endParaRPr>
          </a:p>
        </p:txBody>
      </p:sp>
      <p:sp>
        <p:nvSpPr>
          <p:cNvPr id="21" name="Rectangle 20"/>
          <p:cNvSpPr/>
          <p:nvPr/>
        </p:nvSpPr>
        <p:spPr>
          <a:xfrm>
            <a:off x="7667075" y="320420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StockReport</a:t>
            </a:r>
            <a:endParaRPr lang="en-US" kern="0" dirty="0">
              <a:solidFill>
                <a:sysClr val="windowText" lastClr="000000"/>
              </a:solidFill>
            </a:endParaRPr>
          </a:p>
        </p:txBody>
      </p:sp>
      <p:sp>
        <p:nvSpPr>
          <p:cNvPr id="22" name="Rectangle 21"/>
          <p:cNvSpPr/>
          <p:nvPr/>
        </p:nvSpPr>
        <p:spPr>
          <a:xfrm>
            <a:off x="10099874"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Company Valuation</a:t>
            </a:r>
          </a:p>
        </p:txBody>
      </p:sp>
      <p:sp>
        <p:nvSpPr>
          <p:cNvPr id="23" name="Rectangle 22"/>
          <p:cNvSpPr/>
          <p:nvPr/>
        </p:nvSpPr>
        <p:spPr>
          <a:xfrm>
            <a:off x="7653939" y="4901388"/>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General Ledger</a:t>
            </a:r>
          </a:p>
        </p:txBody>
      </p:sp>
      <p:cxnSp>
        <p:nvCxnSpPr>
          <p:cNvPr id="25" name="Straight Arrow Connector 24"/>
          <p:cNvCxnSpPr>
            <a:stCxn id="7" idx="3"/>
            <a:endCxn id="19" idx="1"/>
          </p:cNvCxnSpPr>
          <p:nvPr/>
        </p:nvCxnSpPr>
        <p:spPr>
          <a:xfrm>
            <a:off x="4351532" y="3694924"/>
            <a:ext cx="937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9" idx="3"/>
            <a:endCxn id="21" idx="1"/>
          </p:cNvCxnSpPr>
          <p:nvPr/>
        </p:nvCxnSpPr>
        <p:spPr>
          <a:xfrm flipV="1">
            <a:off x="6784330" y="3694923"/>
            <a:ext cx="8827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3"/>
            <a:endCxn id="22" idx="1"/>
          </p:cNvCxnSpPr>
          <p:nvPr/>
        </p:nvCxnSpPr>
        <p:spPr>
          <a:xfrm>
            <a:off x="9161961" y="3694923"/>
            <a:ext cx="9379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3" idx="3"/>
            <a:endCxn id="22" idx="2"/>
          </p:cNvCxnSpPr>
          <p:nvPr/>
        </p:nvCxnSpPr>
        <p:spPr>
          <a:xfrm flipV="1">
            <a:off x="9148824" y="4185637"/>
            <a:ext cx="1698493" cy="12064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50118" y="1425258"/>
            <a:ext cx="4303375" cy="5227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914225"/>
            <a:r>
              <a:rPr lang="en-US" kern="0" dirty="0">
                <a:solidFill>
                  <a:schemeClr val="accent1"/>
                </a:solidFill>
              </a:rPr>
              <a:t>Order Processing</a:t>
            </a:r>
          </a:p>
        </p:txBody>
      </p:sp>
      <p:sp>
        <p:nvSpPr>
          <p:cNvPr id="34" name="Rectangle 33"/>
          <p:cNvSpPr/>
          <p:nvPr/>
        </p:nvSpPr>
        <p:spPr>
          <a:xfrm>
            <a:off x="7438508" y="1425257"/>
            <a:ext cx="4303375" cy="5227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914225"/>
            <a:r>
              <a:rPr lang="en-US" kern="0" dirty="0">
                <a:solidFill>
                  <a:schemeClr val="accent1"/>
                </a:solidFill>
              </a:rPr>
              <a:t>Finance</a:t>
            </a:r>
          </a:p>
        </p:txBody>
      </p:sp>
    </p:spTree>
    <p:extLst>
      <p:ext uri="{BB962C8B-B14F-4D97-AF65-F5344CB8AC3E}">
        <p14:creationId xmlns:p14="http://schemas.microsoft.com/office/powerpoint/2010/main" val="3619877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0066" y="2016288"/>
            <a:ext cx="11651870" cy="3169886"/>
          </a:xfrm>
        </p:spPr>
        <p:txBody>
          <a:bodyPr/>
          <a:lstStyle/>
          <a:p>
            <a:r>
              <a:rPr lang="en-US" dirty="0"/>
              <a:t>Loose Coupling</a:t>
            </a:r>
          </a:p>
          <a:p>
            <a:pPr lvl="1"/>
            <a:r>
              <a:rPr lang="en-US" dirty="0"/>
              <a:t>A change in one service does not require a change in another</a:t>
            </a:r>
          </a:p>
          <a:p>
            <a:pPr lvl="1"/>
            <a:endParaRPr lang="en-US" dirty="0"/>
          </a:p>
          <a:p>
            <a:pPr lvl="1"/>
            <a:endParaRPr lang="en-US" dirty="0"/>
          </a:p>
          <a:p>
            <a:pPr lvl="1"/>
            <a:endParaRPr lang="en-US" dirty="0"/>
          </a:p>
          <a:p>
            <a:r>
              <a:rPr lang="en-US" dirty="0"/>
              <a:t>High Cohesion</a:t>
            </a:r>
          </a:p>
          <a:p>
            <a:pPr lvl="1"/>
            <a:r>
              <a:rPr lang="en-US" dirty="0"/>
              <a:t>Related behavior sits together, unrelated behavior sits separately</a:t>
            </a:r>
          </a:p>
        </p:txBody>
      </p:sp>
      <p:sp>
        <p:nvSpPr>
          <p:cNvPr id="2" name="Title 1"/>
          <p:cNvSpPr>
            <a:spLocks noGrp="1"/>
          </p:cNvSpPr>
          <p:nvPr>
            <p:ph type="title"/>
          </p:nvPr>
        </p:nvSpPr>
        <p:spPr/>
        <p:txBody>
          <a:bodyPr/>
          <a:lstStyle/>
          <a:p>
            <a:r>
              <a:rPr lang="en-US" dirty="0"/>
              <a:t>Building Microservices, Sam Newman, </a:t>
            </a:r>
            <a:br>
              <a:rPr lang="en-US" dirty="0"/>
            </a:br>
            <a:r>
              <a:rPr lang="en-US" sz="3200" dirty="0"/>
              <a:t>O’Reilly Media</a:t>
            </a:r>
            <a:endParaRPr lang="en-US" dirty="0"/>
          </a:p>
        </p:txBody>
      </p:sp>
      <p:sp>
        <p:nvSpPr>
          <p:cNvPr id="4" name="TextBox 3"/>
          <p:cNvSpPr txBox="1"/>
          <p:nvPr/>
        </p:nvSpPr>
        <p:spPr>
          <a:xfrm>
            <a:off x="6889420" y="6376733"/>
            <a:ext cx="5553123" cy="369332"/>
          </a:xfrm>
          <a:prstGeom prst="rect">
            <a:avLst/>
          </a:prstGeom>
          <a:noFill/>
        </p:spPr>
        <p:txBody>
          <a:bodyPr wrap="none" rtlCol="0">
            <a:spAutoFit/>
          </a:bodyPr>
          <a:lstStyle/>
          <a:p>
            <a:pPr defTabSz="914225"/>
            <a:r>
              <a:rPr lang="en-US" kern="0" dirty="0">
                <a:solidFill>
                  <a:sysClr val="windowText" lastClr="000000"/>
                </a:solidFill>
              </a:rPr>
              <a:t>Building Microservices, Sam Newman, O’Reilly Media</a:t>
            </a:r>
          </a:p>
        </p:txBody>
      </p:sp>
    </p:spTree>
    <p:extLst>
      <p:ext uri="{BB962C8B-B14F-4D97-AF65-F5344CB8AC3E}">
        <p14:creationId xmlns:p14="http://schemas.microsoft.com/office/powerpoint/2010/main" val="213979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p:txBody>
          <a:bodyPr/>
          <a:lstStyle/>
          <a:p>
            <a:r>
              <a:rPr lang="en-US" dirty="0"/>
              <a:t>Lightweight alternative to virtual machines</a:t>
            </a:r>
          </a:p>
          <a:p>
            <a:r>
              <a:rPr lang="en-US" dirty="0"/>
              <a:t>Smaller, less expensive, faster to start up, and self-contained</a:t>
            </a:r>
          </a:p>
          <a:p>
            <a:pPr lvl="1"/>
            <a:endParaRPr lang="en-US" dirty="0"/>
          </a:p>
        </p:txBody>
      </p:sp>
      <p:sp>
        <p:nvSpPr>
          <p:cNvPr id="4" name="Rectangle 3"/>
          <p:cNvSpPr/>
          <p:nvPr/>
        </p:nvSpPr>
        <p:spPr>
          <a:xfrm>
            <a:off x="1304693" y="5965724"/>
            <a:ext cx="4415882"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Host Operating System</a:t>
            </a:r>
          </a:p>
        </p:txBody>
      </p:sp>
      <p:sp>
        <p:nvSpPr>
          <p:cNvPr id="6" name="Rectangle 5"/>
          <p:cNvSpPr/>
          <p:nvPr/>
        </p:nvSpPr>
        <p:spPr>
          <a:xfrm>
            <a:off x="1304693" y="5453832"/>
            <a:ext cx="4415882" cy="42247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Hypervisor</a:t>
            </a:r>
          </a:p>
        </p:txBody>
      </p:sp>
      <p:sp>
        <p:nvSpPr>
          <p:cNvPr id="8" name="Rectangle 7"/>
          <p:cNvSpPr/>
          <p:nvPr/>
        </p:nvSpPr>
        <p:spPr>
          <a:xfrm>
            <a:off x="1304693"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11" name="Rectangle 10"/>
          <p:cNvSpPr/>
          <p:nvPr/>
        </p:nvSpPr>
        <p:spPr>
          <a:xfrm>
            <a:off x="1304693"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14" name="Rectangle 13"/>
          <p:cNvSpPr/>
          <p:nvPr/>
        </p:nvSpPr>
        <p:spPr>
          <a:xfrm>
            <a:off x="1304693"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3" name="Rectangle 22"/>
          <p:cNvSpPr/>
          <p:nvPr/>
        </p:nvSpPr>
        <p:spPr>
          <a:xfrm>
            <a:off x="2810107"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24" name="Rectangle 23"/>
          <p:cNvSpPr/>
          <p:nvPr/>
        </p:nvSpPr>
        <p:spPr>
          <a:xfrm>
            <a:off x="2810107"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25" name="Rectangle 24"/>
          <p:cNvSpPr/>
          <p:nvPr/>
        </p:nvSpPr>
        <p:spPr>
          <a:xfrm>
            <a:off x="2810107"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6" name="Rectangle 25"/>
          <p:cNvSpPr/>
          <p:nvPr/>
        </p:nvSpPr>
        <p:spPr>
          <a:xfrm>
            <a:off x="4315521"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27" name="Rectangle 26"/>
          <p:cNvSpPr/>
          <p:nvPr/>
        </p:nvSpPr>
        <p:spPr>
          <a:xfrm>
            <a:off x="4315521"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28" name="Rectangle 27"/>
          <p:cNvSpPr/>
          <p:nvPr/>
        </p:nvSpPr>
        <p:spPr>
          <a:xfrm>
            <a:off x="4315521"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9" name="Rectangle 28"/>
          <p:cNvSpPr/>
          <p:nvPr/>
        </p:nvSpPr>
        <p:spPr>
          <a:xfrm>
            <a:off x="6501162" y="5965724"/>
            <a:ext cx="4415882"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Operating System</a:t>
            </a:r>
          </a:p>
        </p:txBody>
      </p:sp>
      <p:sp>
        <p:nvSpPr>
          <p:cNvPr id="30" name="Rectangle 29"/>
          <p:cNvSpPr/>
          <p:nvPr/>
        </p:nvSpPr>
        <p:spPr>
          <a:xfrm>
            <a:off x="6501162" y="5453832"/>
            <a:ext cx="4415882" cy="42247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Container Engine</a:t>
            </a:r>
          </a:p>
        </p:txBody>
      </p:sp>
      <p:sp>
        <p:nvSpPr>
          <p:cNvPr id="32" name="Rectangle 31"/>
          <p:cNvSpPr/>
          <p:nvPr/>
        </p:nvSpPr>
        <p:spPr>
          <a:xfrm>
            <a:off x="6501162"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3" name="Rectangle 32"/>
          <p:cNvSpPr/>
          <p:nvPr/>
        </p:nvSpPr>
        <p:spPr>
          <a:xfrm>
            <a:off x="6501162"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35" name="Rectangle 34"/>
          <p:cNvSpPr/>
          <p:nvPr/>
        </p:nvSpPr>
        <p:spPr>
          <a:xfrm>
            <a:off x="8006576"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6" name="Rectangle 35"/>
          <p:cNvSpPr/>
          <p:nvPr/>
        </p:nvSpPr>
        <p:spPr>
          <a:xfrm>
            <a:off x="8006576"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38" name="Rectangle 37"/>
          <p:cNvSpPr/>
          <p:nvPr/>
        </p:nvSpPr>
        <p:spPr>
          <a:xfrm>
            <a:off x="9511990"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9" name="Rectangle 38"/>
          <p:cNvSpPr/>
          <p:nvPr/>
        </p:nvSpPr>
        <p:spPr>
          <a:xfrm>
            <a:off x="9511990"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40" name="TextBox 39"/>
          <p:cNvSpPr txBox="1"/>
          <p:nvPr/>
        </p:nvSpPr>
        <p:spPr>
          <a:xfrm>
            <a:off x="1215483" y="3010897"/>
            <a:ext cx="4505092" cy="461665"/>
          </a:xfrm>
          <a:prstGeom prst="rect">
            <a:avLst/>
          </a:prstGeom>
          <a:noFill/>
        </p:spPr>
        <p:txBody>
          <a:bodyPr wrap="square" rtlCol="0">
            <a:spAutoFit/>
          </a:bodyPr>
          <a:lstStyle/>
          <a:p>
            <a:pPr algn="ctr"/>
            <a:r>
              <a:rPr lang="en-US" sz="2400" dirty="0">
                <a:solidFill>
                  <a:srgbClr val="235888"/>
                </a:solidFill>
              </a:rPr>
              <a:t>Virtual Machines</a:t>
            </a:r>
          </a:p>
        </p:txBody>
      </p:sp>
      <p:sp>
        <p:nvSpPr>
          <p:cNvPr id="41" name="TextBox 40"/>
          <p:cNvSpPr txBox="1"/>
          <p:nvPr/>
        </p:nvSpPr>
        <p:spPr>
          <a:xfrm>
            <a:off x="6456557" y="3964860"/>
            <a:ext cx="4505092" cy="461665"/>
          </a:xfrm>
          <a:prstGeom prst="rect">
            <a:avLst/>
          </a:prstGeom>
          <a:noFill/>
        </p:spPr>
        <p:txBody>
          <a:bodyPr wrap="square" rtlCol="0">
            <a:spAutoFit/>
          </a:bodyPr>
          <a:lstStyle/>
          <a:p>
            <a:pPr algn="ctr"/>
            <a:r>
              <a:rPr lang="en-US" sz="2400" dirty="0">
                <a:solidFill>
                  <a:srgbClr val="235888"/>
                </a:solidFill>
              </a:rPr>
              <a:t>Containers</a:t>
            </a:r>
          </a:p>
        </p:txBody>
      </p:sp>
    </p:spTree>
    <p:extLst>
      <p:ext uri="{BB962C8B-B14F-4D97-AF65-F5344CB8AC3E}">
        <p14:creationId xmlns:p14="http://schemas.microsoft.com/office/powerpoint/2010/main" val="4017049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Bounded Contexts?</a:t>
            </a:r>
          </a:p>
        </p:txBody>
      </p:sp>
      <p:sp>
        <p:nvSpPr>
          <p:cNvPr id="4" name="Rectangle 3"/>
          <p:cNvSpPr/>
          <p:nvPr/>
        </p:nvSpPr>
        <p:spPr>
          <a:xfrm>
            <a:off x="678686" y="3204211"/>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ForkLift</a:t>
            </a:r>
            <a:endParaRPr lang="en-US" kern="0" dirty="0">
              <a:solidFill>
                <a:sysClr val="windowText" lastClr="000000"/>
              </a:solidFill>
            </a:endParaRPr>
          </a:p>
        </p:txBody>
      </p:sp>
      <p:sp>
        <p:nvSpPr>
          <p:cNvPr id="5" name="Rectangle 4"/>
          <p:cNvSpPr/>
          <p:nvPr/>
        </p:nvSpPr>
        <p:spPr>
          <a:xfrm>
            <a:off x="678686" y="490138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Picker</a:t>
            </a:r>
          </a:p>
        </p:txBody>
      </p:sp>
      <p:sp>
        <p:nvSpPr>
          <p:cNvPr id="6" name="Rectangle 5"/>
          <p:cNvSpPr/>
          <p:nvPr/>
        </p:nvSpPr>
        <p:spPr>
          <a:xfrm>
            <a:off x="2856647" y="490138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PickingOrder</a:t>
            </a:r>
            <a:endParaRPr lang="en-US" kern="0" dirty="0">
              <a:solidFill>
                <a:sysClr val="windowText" lastClr="000000"/>
              </a:solidFill>
            </a:endParaRPr>
          </a:p>
        </p:txBody>
      </p:sp>
      <p:sp>
        <p:nvSpPr>
          <p:cNvPr id="7" name="Rectangle 6"/>
          <p:cNvSpPr/>
          <p:nvPr/>
        </p:nvSpPr>
        <p:spPr>
          <a:xfrm>
            <a:off x="2856647"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StockItem</a:t>
            </a:r>
            <a:endParaRPr lang="en-US" kern="0" dirty="0">
              <a:solidFill>
                <a:sysClr val="windowText" lastClr="000000"/>
              </a:solidFill>
            </a:endParaRPr>
          </a:p>
        </p:txBody>
      </p:sp>
      <p:sp>
        <p:nvSpPr>
          <p:cNvPr id="8" name="Rectangle 7"/>
          <p:cNvSpPr/>
          <p:nvPr/>
        </p:nvSpPr>
        <p:spPr>
          <a:xfrm>
            <a:off x="2856647" y="1690935"/>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Shelf</a:t>
            </a:r>
          </a:p>
        </p:txBody>
      </p:sp>
      <p:cxnSp>
        <p:nvCxnSpPr>
          <p:cNvPr id="12" name="Straight Arrow Connector 11"/>
          <p:cNvCxnSpPr>
            <a:stCxn id="5" idx="0"/>
            <a:endCxn id="4" idx="2"/>
          </p:cNvCxnSpPr>
          <p:nvPr/>
        </p:nvCxnSpPr>
        <p:spPr>
          <a:xfrm flipV="1">
            <a:off x="1426129" y="4185638"/>
            <a:ext cx="0" cy="715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6" idx="1"/>
          </p:cNvCxnSpPr>
          <p:nvPr/>
        </p:nvCxnSpPr>
        <p:spPr>
          <a:xfrm>
            <a:off x="2173571" y="5392103"/>
            <a:ext cx="683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7" idx="2"/>
          </p:cNvCxnSpPr>
          <p:nvPr/>
        </p:nvCxnSpPr>
        <p:spPr>
          <a:xfrm flipV="1">
            <a:off x="3604088" y="4185637"/>
            <a:ext cx="0" cy="715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0"/>
            <a:endCxn id="8" idx="2"/>
          </p:cNvCxnSpPr>
          <p:nvPr/>
        </p:nvCxnSpPr>
        <p:spPr>
          <a:xfrm flipV="1">
            <a:off x="3604088" y="2672362"/>
            <a:ext cx="0" cy="531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289446"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StockItem</a:t>
            </a:r>
            <a:endParaRPr lang="en-US" kern="0" dirty="0">
              <a:solidFill>
                <a:sysClr val="windowText" lastClr="000000"/>
              </a:solidFill>
            </a:endParaRPr>
          </a:p>
        </p:txBody>
      </p:sp>
      <p:sp>
        <p:nvSpPr>
          <p:cNvPr id="21" name="Rectangle 20"/>
          <p:cNvSpPr/>
          <p:nvPr/>
        </p:nvSpPr>
        <p:spPr>
          <a:xfrm>
            <a:off x="7667075" y="320420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StockReport</a:t>
            </a:r>
            <a:endParaRPr lang="en-US" kern="0" dirty="0">
              <a:solidFill>
                <a:sysClr val="windowText" lastClr="000000"/>
              </a:solidFill>
            </a:endParaRPr>
          </a:p>
        </p:txBody>
      </p:sp>
      <p:sp>
        <p:nvSpPr>
          <p:cNvPr id="22" name="Rectangle 21"/>
          <p:cNvSpPr/>
          <p:nvPr/>
        </p:nvSpPr>
        <p:spPr>
          <a:xfrm>
            <a:off x="10099874"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Company Valuation</a:t>
            </a:r>
          </a:p>
        </p:txBody>
      </p:sp>
      <p:sp>
        <p:nvSpPr>
          <p:cNvPr id="23" name="Rectangle 22"/>
          <p:cNvSpPr/>
          <p:nvPr/>
        </p:nvSpPr>
        <p:spPr>
          <a:xfrm>
            <a:off x="7653939" y="4901388"/>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General Ledger</a:t>
            </a:r>
          </a:p>
        </p:txBody>
      </p:sp>
      <p:cxnSp>
        <p:nvCxnSpPr>
          <p:cNvPr id="25" name="Straight Arrow Connector 24"/>
          <p:cNvCxnSpPr>
            <a:stCxn id="7" idx="3"/>
            <a:endCxn id="19" idx="1"/>
          </p:cNvCxnSpPr>
          <p:nvPr/>
        </p:nvCxnSpPr>
        <p:spPr>
          <a:xfrm>
            <a:off x="4351532" y="3694924"/>
            <a:ext cx="937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9" idx="3"/>
            <a:endCxn id="21" idx="1"/>
          </p:cNvCxnSpPr>
          <p:nvPr/>
        </p:nvCxnSpPr>
        <p:spPr>
          <a:xfrm flipV="1">
            <a:off x="6784330" y="3694923"/>
            <a:ext cx="8827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3"/>
            <a:endCxn id="22" idx="1"/>
          </p:cNvCxnSpPr>
          <p:nvPr/>
        </p:nvCxnSpPr>
        <p:spPr>
          <a:xfrm>
            <a:off x="9161961" y="3694923"/>
            <a:ext cx="9379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3" idx="3"/>
            <a:endCxn id="22" idx="2"/>
          </p:cNvCxnSpPr>
          <p:nvPr/>
        </p:nvCxnSpPr>
        <p:spPr>
          <a:xfrm flipV="1">
            <a:off x="9148824" y="4185637"/>
            <a:ext cx="1698493" cy="12064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50118" y="1425258"/>
            <a:ext cx="4303375" cy="5227333"/>
          </a:xfrm>
          <a:prstGeom prst="rect">
            <a:avLst/>
          </a:prstGeom>
          <a:solidFill>
            <a:schemeClr val="accent6">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914225"/>
            <a:r>
              <a:rPr lang="en-US" kern="0" dirty="0">
                <a:solidFill>
                  <a:schemeClr val="accent1"/>
                </a:solidFill>
              </a:rPr>
              <a:t>Order processing</a:t>
            </a:r>
          </a:p>
        </p:txBody>
      </p:sp>
      <p:sp>
        <p:nvSpPr>
          <p:cNvPr id="34" name="Rectangle 33"/>
          <p:cNvSpPr/>
          <p:nvPr/>
        </p:nvSpPr>
        <p:spPr>
          <a:xfrm>
            <a:off x="7438508" y="1425257"/>
            <a:ext cx="4303375" cy="5227333"/>
          </a:xfrm>
          <a:prstGeom prst="rect">
            <a:avLst/>
          </a:prstGeom>
          <a:solidFill>
            <a:schemeClr val="accent6">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914225"/>
            <a:r>
              <a:rPr lang="en-US" kern="0" dirty="0">
                <a:solidFill>
                  <a:schemeClr val="accent1"/>
                </a:solidFill>
              </a:rPr>
              <a:t>Finance</a:t>
            </a:r>
          </a:p>
        </p:txBody>
      </p:sp>
    </p:spTree>
    <p:extLst>
      <p:ext uri="{BB962C8B-B14F-4D97-AF65-F5344CB8AC3E}">
        <p14:creationId xmlns:p14="http://schemas.microsoft.com/office/powerpoint/2010/main" val="2869489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50118" y="1425258"/>
            <a:ext cx="4303375" cy="5227333"/>
          </a:xfrm>
          <a:prstGeom prst="rect">
            <a:avLst/>
          </a:prstGeom>
          <a:solidFill>
            <a:schemeClr val="bg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914225"/>
            <a:r>
              <a:rPr lang="en-US" kern="0" dirty="0">
                <a:solidFill>
                  <a:schemeClr val="accent1"/>
                </a:solidFill>
              </a:rPr>
              <a:t>Order processing</a:t>
            </a:r>
          </a:p>
        </p:txBody>
      </p:sp>
      <p:sp>
        <p:nvSpPr>
          <p:cNvPr id="2" name="Title 1"/>
          <p:cNvSpPr>
            <a:spLocks noGrp="1"/>
          </p:cNvSpPr>
          <p:nvPr>
            <p:ph type="title"/>
          </p:nvPr>
        </p:nvSpPr>
        <p:spPr/>
        <p:txBody>
          <a:bodyPr/>
          <a:lstStyle/>
          <a:p>
            <a:r>
              <a:rPr lang="en-US" dirty="0"/>
              <a:t>Bounded Contexts?</a:t>
            </a:r>
          </a:p>
        </p:txBody>
      </p:sp>
      <p:sp>
        <p:nvSpPr>
          <p:cNvPr id="4" name="Rectangle 3"/>
          <p:cNvSpPr/>
          <p:nvPr/>
        </p:nvSpPr>
        <p:spPr>
          <a:xfrm>
            <a:off x="678686" y="3204211"/>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ForkLift</a:t>
            </a:r>
            <a:endParaRPr lang="en-US" kern="0" dirty="0">
              <a:solidFill>
                <a:sysClr val="windowText" lastClr="000000"/>
              </a:solidFill>
            </a:endParaRPr>
          </a:p>
        </p:txBody>
      </p:sp>
      <p:sp>
        <p:nvSpPr>
          <p:cNvPr id="5" name="Rectangle 4"/>
          <p:cNvSpPr/>
          <p:nvPr/>
        </p:nvSpPr>
        <p:spPr>
          <a:xfrm>
            <a:off x="678686" y="490138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Picker</a:t>
            </a:r>
          </a:p>
        </p:txBody>
      </p:sp>
      <p:sp>
        <p:nvSpPr>
          <p:cNvPr id="6" name="Rectangle 5"/>
          <p:cNvSpPr/>
          <p:nvPr/>
        </p:nvSpPr>
        <p:spPr>
          <a:xfrm>
            <a:off x="2856647" y="490138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PickingOrder</a:t>
            </a:r>
            <a:endParaRPr lang="en-US" kern="0" dirty="0">
              <a:solidFill>
                <a:sysClr val="windowText" lastClr="000000"/>
              </a:solidFill>
            </a:endParaRPr>
          </a:p>
        </p:txBody>
      </p:sp>
      <p:sp>
        <p:nvSpPr>
          <p:cNvPr id="7" name="Rectangle 6"/>
          <p:cNvSpPr/>
          <p:nvPr/>
        </p:nvSpPr>
        <p:spPr>
          <a:xfrm>
            <a:off x="2856647"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StockItem</a:t>
            </a:r>
            <a:endParaRPr lang="en-US" kern="0" dirty="0">
              <a:solidFill>
                <a:sysClr val="windowText" lastClr="000000"/>
              </a:solidFill>
            </a:endParaRPr>
          </a:p>
        </p:txBody>
      </p:sp>
      <p:sp>
        <p:nvSpPr>
          <p:cNvPr id="8" name="Rectangle 7"/>
          <p:cNvSpPr/>
          <p:nvPr/>
        </p:nvSpPr>
        <p:spPr>
          <a:xfrm>
            <a:off x="2856647" y="1690935"/>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Shelf</a:t>
            </a:r>
          </a:p>
        </p:txBody>
      </p:sp>
      <p:cxnSp>
        <p:nvCxnSpPr>
          <p:cNvPr id="12" name="Straight Arrow Connector 11"/>
          <p:cNvCxnSpPr>
            <a:stCxn id="5" idx="0"/>
            <a:endCxn id="4" idx="2"/>
          </p:cNvCxnSpPr>
          <p:nvPr/>
        </p:nvCxnSpPr>
        <p:spPr>
          <a:xfrm flipV="1">
            <a:off x="1426129" y="4185638"/>
            <a:ext cx="0" cy="715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6" idx="1"/>
          </p:cNvCxnSpPr>
          <p:nvPr/>
        </p:nvCxnSpPr>
        <p:spPr>
          <a:xfrm>
            <a:off x="2173571" y="5392103"/>
            <a:ext cx="683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7" idx="2"/>
          </p:cNvCxnSpPr>
          <p:nvPr/>
        </p:nvCxnSpPr>
        <p:spPr>
          <a:xfrm flipV="1">
            <a:off x="3604088" y="4185637"/>
            <a:ext cx="0" cy="715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0"/>
            <a:endCxn id="8" idx="2"/>
          </p:cNvCxnSpPr>
          <p:nvPr/>
        </p:nvCxnSpPr>
        <p:spPr>
          <a:xfrm flipV="1">
            <a:off x="3604088" y="2672362"/>
            <a:ext cx="0" cy="531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289446"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StockItem</a:t>
            </a:r>
            <a:endParaRPr lang="en-US" kern="0" dirty="0">
              <a:solidFill>
                <a:sysClr val="windowText" lastClr="000000"/>
              </a:solidFill>
            </a:endParaRPr>
          </a:p>
        </p:txBody>
      </p:sp>
      <p:sp>
        <p:nvSpPr>
          <p:cNvPr id="21" name="Rectangle 20"/>
          <p:cNvSpPr/>
          <p:nvPr/>
        </p:nvSpPr>
        <p:spPr>
          <a:xfrm>
            <a:off x="7667075" y="320420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StockReport</a:t>
            </a:r>
            <a:endParaRPr lang="en-US" kern="0" dirty="0">
              <a:solidFill>
                <a:sysClr val="windowText" lastClr="000000"/>
              </a:solidFill>
            </a:endParaRPr>
          </a:p>
        </p:txBody>
      </p:sp>
      <p:sp>
        <p:nvSpPr>
          <p:cNvPr id="22" name="Rectangle 21"/>
          <p:cNvSpPr/>
          <p:nvPr/>
        </p:nvSpPr>
        <p:spPr>
          <a:xfrm>
            <a:off x="10099874"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Company Valuation</a:t>
            </a:r>
          </a:p>
        </p:txBody>
      </p:sp>
      <p:sp>
        <p:nvSpPr>
          <p:cNvPr id="23" name="Rectangle 22"/>
          <p:cNvSpPr/>
          <p:nvPr/>
        </p:nvSpPr>
        <p:spPr>
          <a:xfrm>
            <a:off x="7653939" y="4901388"/>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General Ledger</a:t>
            </a:r>
          </a:p>
        </p:txBody>
      </p:sp>
      <p:cxnSp>
        <p:nvCxnSpPr>
          <p:cNvPr id="25" name="Straight Arrow Connector 24"/>
          <p:cNvCxnSpPr>
            <a:stCxn id="7" idx="3"/>
            <a:endCxn id="19" idx="1"/>
          </p:cNvCxnSpPr>
          <p:nvPr/>
        </p:nvCxnSpPr>
        <p:spPr>
          <a:xfrm>
            <a:off x="4351532" y="3694924"/>
            <a:ext cx="937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9" idx="3"/>
            <a:endCxn id="21" idx="1"/>
          </p:cNvCxnSpPr>
          <p:nvPr/>
        </p:nvCxnSpPr>
        <p:spPr>
          <a:xfrm flipV="1">
            <a:off x="6784330" y="3694923"/>
            <a:ext cx="8827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3"/>
            <a:endCxn id="22" idx="1"/>
          </p:cNvCxnSpPr>
          <p:nvPr/>
        </p:nvCxnSpPr>
        <p:spPr>
          <a:xfrm>
            <a:off x="9161961" y="3694923"/>
            <a:ext cx="9379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3" idx="3"/>
            <a:endCxn id="22" idx="2"/>
          </p:cNvCxnSpPr>
          <p:nvPr/>
        </p:nvCxnSpPr>
        <p:spPr>
          <a:xfrm flipV="1">
            <a:off x="9148824" y="4185637"/>
            <a:ext cx="1698493" cy="12064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7438508" y="1425257"/>
            <a:ext cx="4303375" cy="5227333"/>
          </a:xfrm>
          <a:prstGeom prst="rect">
            <a:avLst/>
          </a:prstGeom>
          <a:solidFill>
            <a:schemeClr val="accent6">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914225"/>
            <a:r>
              <a:rPr lang="en-US" kern="0" dirty="0">
                <a:solidFill>
                  <a:schemeClr val="accent1"/>
                </a:solidFill>
              </a:rPr>
              <a:t>Finance</a:t>
            </a:r>
          </a:p>
        </p:txBody>
      </p:sp>
      <p:sp>
        <p:nvSpPr>
          <p:cNvPr id="24" name="Rectangle 23"/>
          <p:cNvSpPr/>
          <p:nvPr/>
        </p:nvSpPr>
        <p:spPr>
          <a:xfrm>
            <a:off x="2733737" y="1610944"/>
            <a:ext cx="1740358" cy="4344881"/>
          </a:xfrm>
          <a:prstGeom prst="rect">
            <a:avLst/>
          </a:prstGeom>
          <a:solidFill>
            <a:schemeClr val="accent6">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26" name="Rectangle 25"/>
          <p:cNvSpPr/>
          <p:nvPr/>
        </p:nvSpPr>
        <p:spPr>
          <a:xfrm>
            <a:off x="555949" y="3147260"/>
            <a:ext cx="1740358" cy="2808565"/>
          </a:xfrm>
          <a:prstGeom prst="rect">
            <a:avLst/>
          </a:prstGeom>
          <a:solidFill>
            <a:schemeClr val="accent6">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Tree>
    <p:extLst>
      <p:ext uri="{BB962C8B-B14F-4D97-AF65-F5344CB8AC3E}">
        <p14:creationId xmlns:p14="http://schemas.microsoft.com/office/powerpoint/2010/main" val="320609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a:t>
            </a:r>
          </a:p>
        </p:txBody>
      </p:sp>
      <p:sp>
        <p:nvSpPr>
          <p:cNvPr id="4" name="Rectangle 3"/>
          <p:cNvSpPr/>
          <p:nvPr/>
        </p:nvSpPr>
        <p:spPr>
          <a:xfrm>
            <a:off x="678686" y="3204211"/>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ForkLift</a:t>
            </a:r>
            <a:endParaRPr lang="en-US" kern="0" dirty="0">
              <a:solidFill>
                <a:sysClr val="windowText" lastClr="000000"/>
              </a:solidFill>
            </a:endParaRPr>
          </a:p>
        </p:txBody>
      </p:sp>
      <p:sp>
        <p:nvSpPr>
          <p:cNvPr id="5" name="Rectangle 4"/>
          <p:cNvSpPr/>
          <p:nvPr/>
        </p:nvSpPr>
        <p:spPr>
          <a:xfrm>
            <a:off x="678686" y="490138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Picker</a:t>
            </a:r>
          </a:p>
        </p:txBody>
      </p:sp>
      <p:sp>
        <p:nvSpPr>
          <p:cNvPr id="6" name="Rectangle 5"/>
          <p:cNvSpPr/>
          <p:nvPr/>
        </p:nvSpPr>
        <p:spPr>
          <a:xfrm>
            <a:off x="2856647" y="490138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PickingOrder</a:t>
            </a:r>
            <a:endParaRPr lang="en-US" kern="0" dirty="0">
              <a:solidFill>
                <a:sysClr val="windowText" lastClr="000000"/>
              </a:solidFill>
            </a:endParaRPr>
          </a:p>
        </p:txBody>
      </p:sp>
      <p:sp>
        <p:nvSpPr>
          <p:cNvPr id="7" name="Rectangle 6"/>
          <p:cNvSpPr/>
          <p:nvPr/>
        </p:nvSpPr>
        <p:spPr>
          <a:xfrm>
            <a:off x="2856647"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StockItem</a:t>
            </a:r>
            <a:endParaRPr lang="en-US" kern="0" dirty="0">
              <a:solidFill>
                <a:sysClr val="windowText" lastClr="000000"/>
              </a:solidFill>
            </a:endParaRPr>
          </a:p>
        </p:txBody>
      </p:sp>
      <p:sp>
        <p:nvSpPr>
          <p:cNvPr id="8" name="Rectangle 7"/>
          <p:cNvSpPr/>
          <p:nvPr/>
        </p:nvSpPr>
        <p:spPr>
          <a:xfrm>
            <a:off x="2856647" y="1690935"/>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Shelf</a:t>
            </a:r>
          </a:p>
        </p:txBody>
      </p:sp>
      <p:cxnSp>
        <p:nvCxnSpPr>
          <p:cNvPr id="12" name="Straight Arrow Connector 11"/>
          <p:cNvCxnSpPr>
            <a:stCxn id="5" idx="0"/>
            <a:endCxn id="4" idx="2"/>
          </p:cNvCxnSpPr>
          <p:nvPr/>
        </p:nvCxnSpPr>
        <p:spPr>
          <a:xfrm flipV="1">
            <a:off x="1426129" y="4185638"/>
            <a:ext cx="0" cy="715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6" idx="1"/>
          </p:cNvCxnSpPr>
          <p:nvPr/>
        </p:nvCxnSpPr>
        <p:spPr>
          <a:xfrm>
            <a:off x="2173571" y="5392103"/>
            <a:ext cx="683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7" idx="2"/>
          </p:cNvCxnSpPr>
          <p:nvPr/>
        </p:nvCxnSpPr>
        <p:spPr>
          <a:xfrm flipV="1">
            <a:off x="3604088" y="4185637"/>
            <a:ext cx="0" cy="715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0"/>
            <a:endCxn id="8" idx="2"/>
          </p:cNvCxnSpPr>
          <p:nvPr/>
        </p:nvCxnSpPr>
        <p:spPr>
          <a:xfrm flipV="1">
            <a:off x="3604088" y="2672362"/>
            <a:ext cx="0" cy="531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289446"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StockItem</a:t>
            </a:r>
            <a:endParaRPr lang="en-US" kern="0" dirty="0">
              <a:solidFill>
                <a:sysClr val="windowText" lastClr="000000"/>
              </a:solidFill>
            </a:endParaRPr>
          </a:p>
        </p:txBody>
      </p:sp>
      <p:sp>
        <p:nvSpPr>
          <p:cNvPr id="21" name="Rectangle 20"/>
          <p:cNvSpPr/>
          <p:nvPr/>
        </p:nvSpPr>
        <p:spPr>
          <a:xfrm>
            <a:off x="7667075" y="3204209"/>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err="1">
                <a:solidFill>
                  <a:sysClr val="windowText" lastClr="000000"/>
                </a:solidFill>
              </a:rPr>
              <a:t>StockReport</a:t>
            </a:r>
            <a:endParaRPr lang="en-US" kern="0" dirty="0">
              <a:solidFill>
                <a:sysClr val="windowText" lastClr="000000"/>
              </a:solidFill>
            </a:endParaRPr>
          </a:p>
        </p:txBody>
      </p:sp>
      <p:sp>
        <p:nvSpPr>
          <p:cNvPr id="22" name="Rectangle 21"/>
          <p:cNvSpPr/>
          <p:nvPr/>
        </p:nvSpPr>
        <p:spPr>
          <a:xfrm>
            <a:off x="10099874" y="3204210"/>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Company Valuation</a:t>
            </a:r>
          </a:p>
        </p:txBody>
      </p:sp>
      <p:sp>
        <p:nvSpPr>
          <p:cNvPr id="23" name="Rectangle 22"/>
          <p:cNvSpPr/>
          <p:nvPr/>
        </p:nvSpPr>
        <p:spPr>
          <a:xfrm>
            <a:off x="7653939" y="4901388"/>
            <a:ext cx="1494885" cy="98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kern="0" dirty="0">
                <a:solidFill>
                  <a:sysClr val="windowText" lastClr="000000"/>
                </a:solidFill>
              </a:rPr>
              <a:t>General Ledger</a:t>
            </a:r>
          </a:p>
        </p:txBody>
      </p:sp>
      <p:cxnSp>
        <p:nvCxnSpPr>
          <p:cNvPr id="25" name="Straight Arrow Connector 24"/>
          <p:cNvCxnSpPr>
            <a:stCxn id="7" idx="3"/>
            <a:endCxn id="19" idx="1"/>
          </p:cNvCxnSpPr>
          <p:nvPr/>
        </p:nvCxnSpPr>
        <p:spPr>
          <a:xfrm>
            <a:off x="4351532" y="3694924"/>
            <a:ext cx="937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9" idx="3"/>
            <a:endCxn id="21" idx="1"/>
          </p:cNvCxnSpPr>
          <p:nvPr/>
        </p:nvCxnSpPr>
        <p:spPr>
          <a:xfrm flipV="1">
            <a:off x="6784330" y="3694923"/>
            <a:ext cx="8827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3"/>
            <a:endCxn id="22" idx="1"/>
          </p:cNvCxnSpPr>
          <p:nvPr/>
        </p:nvCxnSpPr>
        <p:spPr>
          <a:xfrm>
            <a:off x="9161961" y="3694923"/>
            <a:ext cx="9379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3" idx="3"/>
            <a:endCxn id="22" idx="2"/>
          </p:cNvCxnSpPr>
          <p:nvPr/>
        </p:nvCxnSpPr>
        <p:spPr>
          <a:xfrm flipV="1">
            <a:off x="9148824" y="4185637"/>
            <a:ext cx="1698493" cy="12064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50118" y="1425258"/>
            <a:ext cx="4303375" cy="5227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914225"/>
            <a:r>
              <a:rPr lang="en-US" kern="0" dirty="0">
                <a:solidFill>
                  <a:schemeClr val="accent1"/>
                </a:solidFill>
              </a:rPr>
              <a:t>Order Processing</a:t>
            </a:r>
          </a:p>
        </p:txBody>
      </p:sp>
      <p:sp>
        <p:nvSpPr>
          <p:cNvPr id="34" name="Rectangle 33"/>
          <p:cNvSpPr/>
          <p:nvPr/>
        </p:nvSpPr>
        <p:spPr>
          <a:xfrm>
            <a:off x="7438508" y="1425257"/>
            <a:ext cx="4303375" cy="5227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914225"/>
            <a:r>
              <a:rPr lang="en-US" kern="0" dirty="0">
                <a:solidFill>
                  <a:schemeClr val="accent1"/>
                </a:solidFill>
              </a:rPr>
              <a:t>Finance</a:t>
            </a:r>
          </a:p>
        </p:txBody>
      </p:sp>
      <p:sp>
        <p:nvSpPr>
          <p:cNvPr id="24" name="Rectangle 23"/>
          <p:cNvSpPr/>
          <p:nvPr/>
        </p:nvSpPr>
        <p:spPr>
          <a:xfrm>
            <a:off x="2733738" y="1580584"/>
            <a:ext cx="1740358" cy="1224281"/>
          </a:xfrm>
          <a:prstGeom prst="rect">
            <a:avLst/>
          </a:prstGeom>
          <a:solidFill>
            <a:schemeClr val="accent6">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26" name="Rectangle 25"/>
          <p:cNvSpPr/>
          <p:nvPr/>
        </p:nvSpPr>
        <p:spPr>
          <a:xfrm>
            <a:off x="2733737" y="3043647"/>
            <a:ext cx="1740358" cy="1224281"/>
          </a:xfrm>
          <a:prstGeom prst="rect">
            <a:avLst/>
          </a:prstGeom>
          <a:solidFill>
            <a:schemeClr val="accent6">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28" name="Rectangle 27"/>
          <p:cNvSpPr/>
          <p:nvPr/>
        </p:nvSpPr>
        <p:spPr>
          <a:xfrm>
            <a:off x="2733736" y="4779960"/>
            <a:ext cx="1740358" cy="1224281"/>
          </a:xfrm>
          <a:prstGeom prst="rect">
            <a:avLst/>
          </a:prstGeom>
          <a:solidFill>
            <a:schemeClr val="accent6">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30" name="Rectangle 29"/>
          <p:cNvSpPr/>
          <p:nvPr/>
        </p:nvSpPr>
        <p:spPr>
          <a:xfrm>
            <a:off x="555949" y="3073875"/>
            <a:ext cx="1740358" cy="1224281"/>
          </a:xfrm>
          <a:prstGeom prst="rect">
            <a:avLst/>
          </a:prstGeom>
          <a:solidFill>
            <a:schemeClr val="accent6">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32" name="Rectangle 31"/>
          <p:cNvSpPr/>
          <p:nvPr/>
        </p:nvSpPr>
        <p:spPr>
          <a:xfrm>
            <a:off x="562518" y="4779960"/>
            <a:ext cx="1740358" cy="1224281"/>
          </a:xfrm>
          <a:prstGeom prst="rect">
            <a:avLst/>
          </a:prstGeom>
          <a:solidFill>
            <a:schemeClr val="accent6">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35" name="Rectangle 34"/>
          <p:cNvSpPr/>
          <p:nvPr/>
        </p:nvSpPr>
        <p:spPr>
          <a:xfrm>
            <a:off x="7531201" y="3082783"/>
            <a:ext cx="1740358" cy="1224281"/>
          </a:xfrm>
          <a:prstGeom prst="rect">
            <a:avLst/>
          </a:prstGeom>
          <a:solidFill>
            <a:schemeClr val="accent6">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36" name="Rectangle 35"/>
          <p:cNvSpPr/>
          <p:nvPr/>
        </p:nvSpPr>
        <p:spPr>
          <a:xfrm>
            <a:off x="9946409" y="3085929"/>
            <a:ext cx="1740358" cy="1224281"/>
          </a:xfrm>
          <a:prstGeom prst="rect">
            <a:avLst/>
          </a:prstGeom>
          <a:solidFill>
            <a:schemeClr val="accent6">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37" name="Rectangle 36"/>
          <p:cNvSpPr/>
          <p:nvPr/>
        </p:nvSpPr>
        <p:spPr>
          <a:xfrm>
            <a:off x="7531200" y="4797774"/>
            <a:ext cx="1740358" cy="1224281"/>
          </a:xfrm>
          <a:prstGeom prst="rect">
            <a:avLst/>
          </a:prstGeom>
          <a:solidFill>
            <a:schemeClr val="accent6">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Tree>
    <p:extLst>
      <p:ext uri="{BB962C8B-B14F-4D97-AF65-F5344CB8AC3E}">
        <p14:creationId xmlns:p14="http://schemas.microsoft.com/office/powerpoint/2010/main" val="2507990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866775"/>
          <a:ext cx="9144000" cy="6010275"/>
          <a:chOff x="0" y="866775"/>
          <a:chExt cx="9144000" cy="6010275"/>
        </a:xfrm>
      </p:grpSpPr>
      <p:sp>
        <p:nvSpPr>
          <p:cNvPr id="3" name="TextBox 2">
            <a:extLst>
              <a:ext uri="{FF2B5EF4-FFF2-40B4-BE49-F238E27FC236}">
                <a16:creationId xmlns:a16="http://schemas.microsoft.com/office/drawing/2014/main" id="{26A183BE-9161-4793-A488-8C4769924609}"/>
              </a:ext>
            </a:extLst>
          </p:cNvPr>
          <p:cNvSpPr txBox="1"/>
          <p:nvPr/>
        </p:nvSpPr>
        <p:spPr>
          <a:xfrm>
            <a:off x="304800" y="529389"/>
            <a:ext cx="11598442" cy="4776692"/>
          </a:xfrm>
          <a:prstGeom prst="rect">
            <a:avLst/>
          </a:prstGeom>
          <a:noFill/>
        </p:spPr>
        <p:txBody>
          <a:bodyPr wrap="square" lIns="0" tIns="0" rIns="0" bIns="0" rtlCol="0">
            <a:spAutoFit/>
          </a:bodyPr>
          <a:lstStyle/>
          <a:p>
            <a:pPr marL="460375" indent="-460375">
              <a:lnSpc>
                <a:spcPct val="110000"/>
              </a:lnSpc>
              <a:spcBef>
                <a:spcPct val="20000"/>
              </a:spcBef>
              <a:buSzPct val="80000"/>
              <a:buBlip>
                <a:blip r:embed="rId3"/>
              </a:buBlip>
            </a:pPr>
            <a:r>
              <a:rPr lang="en-IN" sz="4800" dirty="0">
                <a:solidFill>
                  <a:schemeClr val="bg1"/>
                </a:solidFill>
                <a:latin typeface="Segoe UI Light" panose="020B0502040204020203" pitchFamily="34" charset="0"/>
                <a:ea typeface="Verdana" panose="020B0604030504040204" pitchFamily="34" charset="0"/>
                <a:cs typeface="Segoe UI Light" panose="020B0502040204020203" pitchFamily="34" charset="0"/>
              </a:rPr>
              <a:t>Further Learning References:</a:t>
            </a:r>
            <a:endParaRPr lang="en-IN" sz="4000" dirty="0">
              <a:solidFill>
                <a:schemeClr val="bg1"/>
              </a:solidFill>
              <a:latin typeface="Segoe UI Light" panose="020B0502040204020203" pitchFamily="34" charset="0"/>
              <a:ea typeface="Verdana" panose="020B0604030504040204" pitchFamily="34" charset="0"/>
              <a:cs typeface="Segoe UI Light" panose="020B0502040204020203" pitchFamily="34" charset="0"/>
            </a:endParaRPr>
          </a:p>
          <a:p>
            <a:pPr marL="1374775" lvl="2" indent="-460375">
              <a:lnSpc>
                <a:spcPct val="110000"/>
              </a:lnSpc>
              <a:spcBef>
                <a:spcPct val="20000"/>
              </a:spcBef>
              <a:buSzPct val="80000"/>
              <a:buFont typeface="Arial" panose="020B0604020202020204" pitchFamily="34" charset="0"/>
              <a:buChar char="•"/>
            </a:pPr>
            <a:endParaRPr lang="en-IN" sz="1600" dirty="0">
              <a:solidFill>
                <a:schemeClr val="bg1"/>
              </a:solidFill>
              <a:latin typeface="Segoe UI Light" panose="020B0502040204020203" pitchFamily="34" charset="0"/>
              <a:cs typeface="Segoe UI Light" panose="020B0502040204020203" pitchFamily="34" charset="0"/>
            </a:endParaRPr>
          </a:p>
          <a:p>
            <a:pPr marL="1374775" lvl="2" indent="-460375">
              <a:lnSpc>
                <a:spcPct val="110000"/>
              </a:lnSpc>
              <a:spcBef>
                <a:spcPct val="20000"/>
              </a:spcBef>
              <a:buSzPct val="80000"/>
              <a:buFont typeface="Arial" panose="020B0604020202020204" pitchFamily="34" charset="0"/>
              <a:buChar char="•"/>
            </a:pPr>
            <a:r>
              <a:rPr lang="en-IN" sz="3200" dirty="0">
                <a:solidFill>
                  <a:schemeClr val="bg1"/>
                </a:solidFill>
                <a:latin typeface="Segoe UI Light" panose="020B0502040204020203" pitchFamily="34" charset="0"/>
                <a:cs typeface="Segoe UI Light" panose="020B0502040204020203" pitchFamily="34" charset="0"/>
              </a:rPr>
              <a:t>https://training.play-with-docker.com</a:t>
            </a:r>
          </a:p>
          <a:p>
            <a:pPr marL="1374775" lvl="2" indent="-460375">
              <a:lnSpc>
                <a:spcPct val="110000"/>
              </a:lnSpc>
              <a:spcBef>
                <a:spcPct val="20000"/>
              </a:spcBef>
              <a:buSzPct val="80000"/>
              <a:buFont typeface="Arial" panose="020B0604020202020204" pitchFamily="34" charset="0"/>
              <a:buChar char="•"/>
            </a:pPr>
            <a:r>
              <a:rPr lang="en-IN" sz="3200" dirty="0">
                <a:solidFill>
                  <a:schemeClr val="bg1"/>
                </a:solidFill>
                <a:latin typeface="Segoe UI Light" panose="020B0502040204020203" pitchFamily="34" charset="0"/>
                <a:cs typeface="Segoe UI Light" panose="020B0502040204020203" pitchFamily="34" charset="0"/>
              </a:rPr>
              <a:t>https://labs.play-with-docker.com</a:t>
            </a:r>
          </a:p>
          <a:p>
            <a:pPr marL="1374775" lvl="2" indent="-460375">
              <a:lnSpc>
                <a:spcPct val="110000"/>
              </a:lnSpc>
              <a:spcBef>
                <a:spcPct val="20000"/>
              </a:spcBef>
              <a:buSzPct val="80000"/>
              <a:buFont typeface="Arial" panose="020B0604020202020204" pitchFamily="34" charset="0"/>
              <a:buChar char="•"/>
            </a:pPr>
            <a:r>
              <a:rPr lang="en-IN" sz="3200" dirty="0">
                <a:solidFill>
                  <a:schemeClr val="bg1"/>
                </a:solidFill>
                <a:latin typeface="Segoe UI Light" panose="020B0502040204020203" pitchFamily="34" charset="0"/>
                <a:cs typeface="Segoe UI Light" panose="020B0502040204020203" pitchFamily="34" charset="0"/>
              </a:rPr>
              <a:t>https://docs.microsoft.com/en-us/azure/container-service/kubernetes</a:t>
            </a:r>
          </a:p>
          <a:p>
            <a:pPr marL="1374775" lvl="2" indent="-460375">
              <a:lnSpc>
                <a:spcPct val="110000"/>
              </a:lnSpc>
              <a:spcBef>
                <a:spcPct val="20000"/>
              </a:spcBef>
              <a:buSzPct val="80000"/>
              <a:buFont typeface="Arial" panose="020B0604020202020204" pitchFamily="34" charset="0"/>
              <a:buChar char="•"/>
            </a:pPr>
            <a:r>
              <a:rPr lang="en-IN" sz="3200" dirty="0">
                <a:solidFill>
                  <a:schemeClr val="bg1"/>
                </a:solidFill>
                <a:latin typeface="Segoe UI Light" panose="020B0502040204020203" pitchFamily="34" charset="0"/>
                <a:cs typeface="Segoe UI Light" panose="020B0502040204020203" pitchFamily="34" charset="0"/>
              </a:rPr>
              <a:t>https://microsoft.github.io/PartsUnlimitedMRPmicro/hols/deploy-acs-kubernetes-helm.html</a:t>
            </a:r>
          </a:p>
        </p:txBody>
      </p:sp>
    </p:spTree>
    <p:extLst>
      <p:ext uri="{BB962C8B-B14F-4D97-AF65-F5344CB8AC3E}">
        <p14:creationId xmlns:p14="http://schemas.microsoft.com/office/powerpoint/2010/main" val="3792092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838200" y="1825625"/>
            <a:ext cx="5729868" cy="4351338"/>
          </a:xfrm>
        </p:spPr>
        <p:txBody>
          <a:bodyPr>
            <a:normAutofit/>
          </a:bodyPr>
          <a:lstStyle/>
          <a:p>
            <a:r>
              <a:rPr lang="en-US" dirty="0"/>
              <a:t>Leading open-source containerization platform</a:t>
            </a:r>
          </a:p>
          <a:p>
            <a:endParaRPr lang="en-US" dirty="0"/>
          </a:p>
          <a:p>
            <a:endParaRPr lang="en-US" dirty="0"/>
          </a:p>
          <a:p>
            <a:endParaRPr lang="en-US" dirty="0"/>
          </a:p>
          <a:p>
            <a:endParaRPr lang="en-US" dirty="0"/>
          </a:p>
          <a:p>
            <a:endParaRPr lang="en-US" dirty="0"/>
          </a:p>
          <a:p>
            <a:r>
              <a:rPr lang="en-US" dirty="0"/>
              <a:t>Supported natively in Azure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8568" y="1296374"/>
            <a:ext cx="6497052" cy="5409839"/>
          </a:xfrm>
          <a:prstGeom prst="rect">
            <a:avLst/>
          </a:prstGeom>
        </p:spPr>
      </p:pic>
      <p:sp>
        <p:nvSpPr>
          <p:cNvPr id="5" name="TextBox 4"/>
          <p:cNvSpPr txBox="1"/>
          <p:nvPr/>
        </p:nvSpPr>
        <p:spPr>
          <a:xfrm>
            <a:off x="1059365" y="2985630"/>
            <a:ext cx="4650059" cy="2031325"/>
          </a:xfrm>
          <a:prstGeom prst="rect">
            <a:avLst/>
          </a:prstGeom>
          <a:noFill/>
        </p:spPr>
        <p:txBody>
          <a:bodyPr wrap="square" rtlCol="0">
            <a:spAutoFit/>
          </a:bodyPr>
          <a:lstStyle/>
          <a:p>
            <a:r>
              <a:rPr lang="en-US" i="1" dirty="0">
                <a:solidFill>
                  <a:srgbClr val="4D9CD7"/>
                </a:solidFill>
              </a:rPr>
              <a:t>Docker containers wrap up a piece of software in a complete filesystem that contains everything it needs to run: code, runtime, system tools, system libraries – anything you can install on a server. This guarantees that it will always run the same, regardless of the environment it is running in</a:t>
            </a:r>
          </a:p>
        </p:txBody>
      </p:sp>
    </p:spTree>
    <p:extLst>
      <p:ext uri="{BB962C8B-B14F-4D97-AF65-F5344CB8AC3E}">
        <p14:creationId xmlns:p14="http://schemas.microsoft.com/office/powerpoint/2010/main" val="782485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stretch>
            <a:fillRect/>
          </a:stretch>
        </p:blipFill>
        <p:spPr>
          <a:xfrm>
            <a:off x="2004593" y="1690688"/>
            <a:ext cx="8182813" cy="4270669"/>
          </a:xfrm>
          <a:prstGeom prst="rect">
            <a:avLst/>
          </a:prstGeom>
        </p:spPr>
      </p:pic>
    </p:spTree>
    <p:extLst>
      <p:ext uri="{BB962C8B-B14F-4D97-AF65-F5344CB8AC3E}">
        <p14:creationId xmlns:p14="http://schemas.microsoft.com/office/powerpoint/2010/main" val="200852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a:extLst>
              <a:ext uri="{FF2B5EF4-FFF2-40B4-BE49-F238E27FC236}">
                <a16:creationId xmlns:a16="http://schemas.microsoft.com/office/drawing/2014/main" id="{2FEDE9D0-260E-422F-820D-BBC5D2FEE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163" y="398808"/>
            <a:ext cx="7543800" cy="60769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481797DB-6B31-422A-BCA8-28860E227F78}"/>
              </a:ext>
            </a:extLst>
          </p:cNvPr>
          <p:cNvSpPr>
            <a:spLocks noGrp="1"/>
          </p:cNvSpPr>
          <p:nvPr>
            <p:ph type="title"/>
          </p:nvPr>
        </p:nvSpPr>
        <p:spPr>
          <a:xfrm>
            <a:off x="838200" y="365125"/>
            <a:ext cx="10515600" cy="1325563"/>
          </a:xfrm>
        </p:spPr>
        <p:txBody>
          <a:bodyPr/>
          <a:lstStyle/>
          <a:p>
            <a:r>
              <a:rPr lang="en-US" dirty="0"/>
              <a:t>Docker Architecture</a:t>
            </a:r>
          </a:p>
        </p:txBody>
      </p:sp>
    </p:spTree>
    <p:extLst>
      <p:ext uri="{BB962C8B-B14F-4D97-AF65-F5344CB8AC3E}">
        <p14:creationId xmlns:p14="http://schemas.microsoft.com/office/powerpoint/2010/main" val="3038994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CLI</a:t>
            </a:r>
          </a:p>
        </p:txBody>
      </p:sp>
      <p:sp>
        <p:nvSpPr>
          <p:cNvPr id="3" name="Content Placeholder 2"/>
          <p:cNvSpPr>
            <a:spLocks noGrp="1"/>
          </p:cNvSpPr>
          <p:nvPr>
            <p:ph idx="1"/>
          </p:nvPr>
        </p:nvSpPr>
        <p:spPr/>
        <p:txBody>
          <a:bodyPr/>
          <a:lstStyle/>
          <a:p>
            <a:r>
              <a:rPr lang="en-US" dirty="0"/>
              <a:t>Command-line interface for Docker, available for Linux, OS X, and Windows (available separately or as part of Docker Toolbox)</a:t>
            </a:r>
          </a:p>
        </p:txBody>
      </p:sp>
      <p:pic>
        <p:nvPicPr>
          <p:cNvPr id="4" name="Picture 3"/>
          <p:cNvPicPr>
            <a:picLocks noChangeAspect="1"/>
          </p:cNvPicPr>
          <p:nvPr/>
        </p:nvPicPr>
        <p:blipFill>
          <a:blip r:embed="rId3"/>
          <a:stretch>
            <a:fillRect/>
          </a:stretch>
        </p:blipFill>
        <p:spPr>
          <a:xfrm>
            <a:off x="2957512" y="2995613"/>
            <a:ext cx="6276975" cy="3181350"/>
          </a:xfrm>
          <a:prstGeom prst="rect">
            <a:avLst/>
          </a:prstGeom>
        </p:spPr>
      </p:pic>
    </p:spTree>
    <p:extLst>
      <p:ext uri="{BB962C8B-B14F-4D97-AF65-F5344CB8AC3E}">
        <p14:creationId xmlns:p14="http://schemas.microsoft.com/office/powerpoint/2010/main" val="3822169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Container</a:t>
            </a:r>
          </a:p>
        </p:txBody>
      </p:sp>
      <p:sp>
        <p:nvSpPr>
          <p:cNvPr id="4" name="TextBox 3"/>
          <p:cNvSpPr txBox="1"/>
          <p:nvPr/>
        </p:nvSpPr>
        <p:spPr>
          <a:xfrm>
            <a:off x="1656674" y="1918010"/>
            <a:ext cx="8146461" cy="455509"/>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run -i -t ubuntu /bin/bash</a:t>
            </a:r>
            <a:endParaRPr lang="en-US" sz="3200" b="1" dirty="0">
              <a:gradFill>
                <a:gsLst>
                  <a:gs pos="0">
                    <a:srgbClr val="292929">
                      <a:lumMod val="90000"/>
                      <a:lumOff val="10000"/>
                    </a:srgbClr>
                  </a:gs>
                  <a:gs pos="86000">
                    <a:srgbClr val="292929">
                      <a:lumMod val="90000"/>
                      <a:lumOff val="10000"/>
                    </a:srgbClr>
                  </a:gs>
                </a:gsLst>
                <a:lin ang="5400000" scaled="0"/>
              </a:gradFill>
              <a:latin typeface="Courier New" panose="02070309020205020404" pitchFamily="49" charset="0"/>
              <a:cs typeface="Courier New" panose="02070309020205020404" pitchFamily="49" charset="0"/>
            </a:endParaRPr>
          </a:p>
        </p:txBody>
      </p:sp>
      <p:sp>
        <p:nvSpPr>
          <p:cNvPr id="5" name="TextBox 4"/>
          <p:cNvSpPr txBox="1"/>
          <p:nvPr/>
        </p:nvSpPr>
        <p:spPr>
          <a:xfrm>
            <a:off x="1656674" y="2999679"/>
            <a:ext cx="2219093" cy="664797"/>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Docker CLI command</a:t>
            </a:r>
          </a:p>
        </p:txBody>
      </p:sp>
      <p:cxnSp>
        <p:nvCxnSpPr>
          <p:cNvPr id="6" name="Straight Connector 5"/>
          <p:cNvCxnSpPr/>
          <p:nvPr/>
        </p:nvCxnSpPr>
        <p:spPr>
          <a:xfrm>
            <a:off x="2348050" y="2373519"/>
            <a:ext cx="9562" cy="53695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56674" y="2373519"/>
            <a:ext cx="145325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85113" y="2373519"/>
            <a:ext cx="2163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49532" y="2373519"/>
            <a:ext cx="1371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66820" y="2373519"/>
            <a:ext cx="212988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57219" y="2373519"/>
            <a:ext cx="0" cy="129095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535332" y="2373519"/>
            <a:ext cx="1590" cy="20449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631761" y="2373519"/>
            <a:ext cx="18316" cy="279897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10811" y="3773004"/>
            <a:ext cx="2219093" cy="997196"/>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Run container with interactive terminal</a:t>
            </a:r>
          </a:p>
        </p:txBody>
      </p:sp>
      <p:sp>
        <p:nvSpPr>
          <p:cNvPr id="15" name="TextBox 14"/>
          <p:cNvSpPr txBox="1"/>
          <p:nvPr/>
        </p:nvSpPr>
        <p:spPr>
          <a:xfrm>
            <a:off x="5629295" y="4531287"/>
            <a:ext cx="2219093" cy="1329595"/>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Pull "</a:t>
            </a:r>
            <a:r>
              <a:rPr lang="en-US" sz="2400" dirty="0" err="1">
                <a:gradFill>
                  <a:gsLst>
                    <a:gs pos="0">
                      <a:srgbClr val="292929">
                        <a:lumMod val="90000"/>
                        <a:lumOff val="10000"/>
                      </a:srgbClr>
                    </a:gs>
                    <a:gs pos="86000">
                      <a:srgbClr val="292929">
                        <a:lumMod val="90000"/>
                        <a:lumOff val="10000"/>
                      </a:srgbClr>
                    </a:gs>
                  </a:gsLst>
                  <a:lin ang="5400000" scaled="0"/>
                </a:gradFill>
              </a:rPr>
              <a:t>ubuntu</a:t>
            </a:r>
            <a:r>
              <a:rPr lang="en-US" sz="2400" dirty="0">
                <a:gradFill>
                  <a:gsLst>
                    <a:gs pos="0">
                      <a:srgbClr val="292929">
                        <a:lumMod val="90000"/>
                        <a:lumOff val="10000"/>
                      </a:srgbClr>
                    </a:gs>
                    <a:gs pos="86000">
                      <a:srgbClr val="292929">
                        <a:lumMod val="90000"/>
                        <a:lumOff val="10000"/>
                      </a:srgbClr>
                    </a:gs>
                  </a:gsLst>
                  <a:lin ang="5400000" scaled="0"/>
                </a:gradFill>
              </a:rPr>
              <a:t>" image from Docker Hub or local registry</a:t>
            </a:r>
          </a:p>
        </p:txBody>
      </p:sp>
      <p:sp>
        <p:nvSpPr>
          <p:cNvPr id="16" name="TextBox 15"/>
          <p:cNvSpPr txBox="1"/>
          <p:nvPr/>
        </p:nvSpPr>
        <p:spPr>
          <a:xfrm>
            <a:off x="7848388" y="5308888"/>
            <a:ext cx="2219093" cy="997196"/>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Command to execute in the container</a:t>
            </a:r>
          </a:p>
        </p:txBody>
      </p:sp>
    </p:spTree>
    <p:extLst>
      <p:ext uri="{BB962C8B-B14F-4D97-AF65-F5344CB8AC3E}">
        <p14:creationId xmlns:p14="http://schemas.microsoft.com/office/powerpoint/2010/main" val="1694848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Docker CLI Commands</a:t>
            </a:r>
          </a:p>
        </p:txBody>
      </p:sp>
      <p:sp>
        <p:nvSpPr>
          <p:cNvPr id="5" name="TextBox 4"/>
          <p:cNvSpPr txBox="1"/>
          <p:nvPr/>
        </p:nvSpPr>
        <p:spPr>
          <a:xfrm>
            <a:off x="920694" y="1817649"/>
            <a:ext cx="8787662" cy="453650"/>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run </a:t>
            </a:r>
            <a:r>
              <a:rPr lang="de-DE" sz="3200" dirty="0">
                <a:solidFill>
                  <a:schemeClr val="accent2"/>
                </a:solidFill>
                <a:cs typeface="Courier New" panose="02070309020205020404" pitchFamily="49" charset="0"/>
              </a:rPr>
              <a:t>- Use an image to run a container</a:t>
            </a:r>
            <a:endParaRPr lang="en-US" sz="3200" dirty="0">
              <a:solidFill>
                <a:schemeClr val="accent2"/>
              </a:solidFill>
              <a:cs typeface="Courier New" panose="02070309020205020404" pitchFamily="49" charset="0"/>
            </a:endParaRPr>
          </a:p>
        </p:txBody>
      </p:sp>
      <p:sp>
        <p:nvSpPr>
          <p:cNvPr id="6" name="TextBox 5"/>
          <p:cNvSpPr txBox="1"/>
          <p:nvPr/>
        </p:nvSpPr>
        <p:spPr>
          <a:xfrm>
            <a:off x="920694" y="2475571"/>
            <a:ext cx="8453468"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pull </a:t>
            </a:r>
            <a:r>
              <a:rPr lang="de-DE" sz="3200" dirty="0">
                <a:solidFill>
                  <a:schemeClr val="accent2"/>
                </a:solidFill>
                <a:cs typeface="Courier New" panose="02070309020205020404" pitchFamily="49" charset="0"/>
              </a:rPr>
              <a:t>- Pull an image from a registry</a:t>
            </a:r>
            <a:endParaRPr lang="en-US" sz="3200" dirty="0">
              <a:solidFill>
                <a:schemeClr val="accent2"/>
              </a:solidFill>
              <a:cs typeface="Courier New" panose="02070309020205020404" pitchFamily="49" charset="0"/>
            </a:endParaRPr>
          </a:p>
        </p:txBody>
      </p:sp>
      <p:sp>
        <p:nvSpPr>
          <p:cNvPr id="7" name="TextBox 6"/>
          <p:cNvSpPr txBox="1"/>
          <p:nvPr/>
        </p:nvSpPr>
        <p:spPr>
          <a:xfrm>
            <a:off x="920694" y="3133493"/>
            <a:ext cx="7328738"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build </a:t>
            </a:r>
            <a:r>
              <a:rPr lang="de-DE" sz="3200" dirty="0">
                <a:solidFill>
                  <a:schemeClr val="accent2"/>
                </a:solidFill>
                <a:cs typeface="Courier New" panose="02070309020205020404" pitchFamily="49" charset="0"/>
              </a:rPr>
              <a:t>- Build a Docker image</a:t>
            </a:r>
            <a:endParaRPr lang="en-US" sz="3200" dirty="0">
              <a:solidFill>
                <a:schemeClr val="accent2"/>
              </a:solidFill>
              <a:cs typeface="Courier New" panose="02070309020205020404" pitchFamily="49" charset="0"/>
            </a:endParaRPr>
          </a:p>
        </p:txBody>
      </p:sp>
      <p:sp>
        <p:nvSpPr>
          <p:cNvPr id="8" name="TextBox 7"/>
          <p:cNvSpPr txBox="1"/>
          <p:nvPr/>
        </p:nvSpPr>
        <p:spPr>
          <a:xfrm>
            <a:off x="920694" y="5107259"/>
            <a:ext cx="9449703"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exec </a:t>
            </a:r>
            <a:r>
              <a:rPr lang="de-DE" sz="3200" dirty="0">
                <a:solidFill>
                  <a:schemeClr val="accent2"/>
                </a:solidFill>
                <a:cs typeface="Courier New" panose="02070309020205020404" pitchFamily="49" charset="0"/>
              </a:rPr>
              <a:t>- Execute a command in a container</a:t>
            </a:r>
            <a:endParaRPr lang="en-US" sz="3200" dirty="0">
              <a:solidFill>
                <a:schemeClr val="accent2"/>
              </a:solidFill>
              <a:cs typeface="Courier New" panose="02070309020205020404" pitchFamily="49" charset="0"/>
            </a:endParaRPr>
          </a:p>
        </p:txBody>
      </p:sp>
      <p:sp>
        <p:nvSpPr>
          <p:cNvPr id="9" name="TextBox 8"/>
          <p:cNvSpPr txBox="1"/>
          <p:nvPr/>
        </p:nvSpPr>
        <p:spPr>
          <a:xfrm>
            <a:off x="920694" y="5765181"/>
            <a:ext cx="7719677"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stop </a:t>
            </a:r>
            <a:r>
              <a:rPr lang="de-DE" sz="3200" dirty="0">
                <a:solidFill>
                  <a:schemeClr val="accent2"/>
                </a:solidFill>
                <a:cs typeface="Courier New" panose="02070309020205020404" pitchFamily="49" charset="0"/>
              </a:rPr>
              <a:t>- Stop a running container</a:t>
            </a:r>
            <a:endParaRPr lang="en-US" sz="3200" dirty="0">
              <a:solidFill>
                <a:schemeClr val="accent2"/>
              </a:solidFill>
              <a:cs typeface="Courier New" panose="02070309020205020404" pitchFamily="49" charset="0"/>
            </a:endParaRPr>
          </a:p>
        </p:txBody>
      </p:sp>
      <p:sp>
        <p:nvSpPr>
          <p:cNvPr id="10" name="TextBox 9"/>
          <p:cNvSpPr txBox="1"/>
          <p:nvPr/>
        </p:nvSpPr>
        <p:spPr>
          <a:xfrm>
            <a:off x="920694" y="3791415"/>
            <a:ext cx="8810489"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images </a:t>
            </a:r>
            <a:r>
              <a:rPr lang="de-DE" sz="3200" dirty="0">
                <a:solidFill>
                  <a:schemeClr val="accent2"/>
                </a:solidFill>
                <a:cs typeface="Courier New" panose="02070309020205020404" pitchFamily="49" charset="0"/>
              </a:rPr>
              <a:t>- List available Docker images</a:t>
            </a:r>
            <a:endParaRPr lang="en-US" sz="3200" dirty="0">
              <a:solidFill>
                <a:schemeClr val="accent2"/>
              </a:solidFill>
              <a:cs typeface="Courier New" panose="02070309020205020404" pitchFamily="49" charset="0"/>
            </a:endParaRPr>
          </a:p>
        </p:txBody>
      </p:sp>
      <p:sp>
        <p:nvSpPr>
          <p:cNvPr id="11" name="TextBox 10"/>
          <p:cNvSpPr txBox="1"/>
          <p:nvPr/>
        </p:nvSpPr>
        <p:spPr>
          <a:xfrm>
            <a:off x="920694" y="4449337"/>
            <a:ext cx="8250079"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ps </a:t>
            </a:r>
            <a:r>
              <a:rPr lang="de-DE" sz="3200" dirty="0">
                <a:solidFill>
                  <a:schemeClr val="accent2"/>
                </a:solidFill>
                <a:cs typeface="Courier New" panose="02070309020205020404" pitchFamily="49" charset="0"/>
              </a:rPr>
              <a:t>- List running Docker containers</a:t>
            </a:r>
            <a:endParaRPr lang="en-US" sz="3200" dirty="0">
              <a:solidFill>
                <a:schemeClr val="accent2"/>
              </a:solidFill>
              <a:cs typeface="Courier New" panose="02070309020205020404" pitchFamily="49" charset="0"/>
            </a:endParaRPr>
          </a:p>
        </p:txBody>
      </p:sp>
    </p:spTree>
    <p:extLst>
      <p:ext uri="{BB962C8B-B14F-4D97-AF65-F5344CB8AC3E}">
        <p14:creationId xmlns:p14="http://schemas.microsoft.com/office/powerpoint/2010/main" val="2769052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Content Placeholder 2"/>
          <p:cNvSpPr>
            <a:spLocks noGrp="1"/>
          </p:cNvSpPr>
          <p:nvPr>
            <p:ph idx="1"/>
          </p:nvPr>
        </p:nvSpPr>
        <p:spPr/>
        <p:txBody>
          <a:bodyPr/>
          <a:lstStyle/>
          <a:p>
            <a:r>
              <a:rPr lang="en-US" dirty="0"/>
              <a:t>Provides robust, ready-to-use Docker hosting environment</a:t>
            </a:r>
          </a:p>
          <a:p>
            <a:r>
              <a:rPr lang="en-US" dirty="0"/>
              <a:t>Uses open-source orchestration tools (DC/OS and Swarm)</a:t>
            </a:r>
          </a:p>
        </p:txBody>
      </p:sp>
      <p:pic>
        <p:nvPicPr>
          <p:cNvPr id="7" name="Picture 6"/>
          <p:cNvPicPr>
            <a:picLocks noChangeAspect="1"/>
          </p:cNvPicPr>
          <p:nvPr/>
        </p:nvPicPr>
        <p:blipFill>
          <a:blip r:embed="rId3"/>
          <a:stretch>
            <a:fillRect/>
          </a:stretch>
        </p:blipFill>
        <p:spPr>
          <a:xfrm>
            <a:off x="2557912" y="3142057"/>
            <a:ext cx="7076175" cy="3169843"/>
          </a:xfrm>
          <a:prstGeom prst="rect">
            <a:avLst/>
          </a:prstGeom>
        </p:spPr>
      </p:pic>
    </p:spTree>
    <p:extLst>
      <p:ext uri="{BB962C8B-B14F-4D97-AF65-F5344CB8AC3E}">
        <p14:creationId xmlns:p14="http://schemas.microsoft.com/office/powerpoint/2010/main" val="152025238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7922</TotalTime>
  <Words>825</Words>
  <Application>Microsoft Office PowerPoint</Application>
  <PresentationFormat>Widescreen</PresentationFormat>
  <Paragraphs>172</Paragraphs>
  <Slides>23</Slides>
  <Notes>16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Arial</vt:lpstr>
      <vt:lpstr>Calibri</vt:lpstr>
      <vt:lpstr>Consolas</vt:lpstr>
      <vt:lpstr>Courier New</vt:lpstr>
      <vt:lpstr>Lucida Console</vt:lpstr>
      <vt:lpstr>Segoe UI</vt:lpstr>
      <vt:lpstr>Segoe UI Light</vt:lpstr>
      <vt:lpstr>Segoe UI Semibold</vt:lpstr>
      <vt:lpstr>Verdana</vt:lpstr>
      <vt:lpstr>Wingdings</vt:lpstr>
      <vt:lpstr>Office Theme</vt:lpstr>
      <vt:lpstr>1_MS1444_Windows Azure Template 16x9_r08a</vt:lpstr>
      <vt:lpstr>Azure Container Service</vt:lpstr>
      <vt:lpstr>Containers</vt:lpstr>
      <vt:lpstr>Docker</vt:lpstr>
      <vt:lpstr>Docker Architecture</vt:lpstr>
      <vt:lpstr>Docker Architecture</vt:lpstr>
      <vt:lpstr>Docker CLI</vt:lpstr>
      <vt:lpstr>Running a Container</vt:lpstr>
      <vt:lpstr>Common Docker CLI Commands</vt:lpstr>
      <vt:lpstr>Azure Container Service</vt:lpstr>
      <vt:lpstr>Container Orchestration</vt:lpstr>
      <vt:lpstr>Container Clusters</vt:lpstr>
      <vt:lpstr>Kubernetes</vt:lpstr>
      <vt:lpstr>DC/OS</vt:lpstr>
      <vt:lpstr>Docker Swarm</vt:lpstr>
      <vt:lpstr>Azure Container Services</vt:lpstr>
      <vt:lpstr>Azure Container Service</vt:lpstr>
      <vt:lpstr>Azure Container Service</vt:lpstr>
      <vt:lpstr>Where is the service boundary?</vt:lpstr>
      <vt:lpstr>Building Microservices, Sam Newman,  O’Reilly Media</vt:lpstr>
      <vt:lpstr>Bounded Contexts?</vt:lpstr>
      <vt:lpstr>Bounded Contexts?</vt:lpstr>
      <vt:lpstr>Things?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and Azure Container Service</dc:title>
  <dc:creator>Gavin Gear</dc:creator>
  <cp:lastModifiedBy>Sunny Kumar</cp:lastModifiedBy>
  <cp:revision>186</cp:revision>
  <dcterms:created xsi:type="dcterms:W3CDTF">2016-04-21T18:51:19Z</dcterms:created>
  <dcterms:modified xsi:type="dcterms:W3CDTF">2018-04-26T19:00:23Z</dcterms:modified>
</cp:coreProperties>
</file>